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handoutMasterIdLst>
    <p:handoutMasterId r:id="rId30"/>
  </p:handoutMasterIdLst>
  <p:sldIdLst>
    <p:sldId id="258" r:id="rId2"/>
    <p:sldId id="302" r:id="rId3"/>
    <p:sldId id="320" r:id="rId4"/>
    <p:sldId id="345" r:id="rId5"/>
    <p:sldId id="365" r:id="rId6"/>
    <p:sldId id="343" r:id="rId7"/>
    <p:sldId id="366" r:id="rId8"/>
    <p:sldId id="308" r:id="rId9"/>
    <p:sldId id="370" r:id="rId10"/>
    <p:sldId id="377" r:id="rId11"/>
    <p:sldId id="364" r:id="rId12"/>
    <p:sldId id="369" r:id="rId13"/>
    <p:sldId id="357" r:id="rId14"/>
    <p:sldId id="378" r:id="rId15"/>
    <p:sldId id="359" r:id="rId16"/>
    <p:sldId id="367" r:id="rId17"/>
    <p:sldId id="371" r:id="rId18"/>
    <p:sldId id="373" r:id="rId19"/>
    <p:sldId id="379" r:id="rId20"/>
    <p:sldId id="324" r:id="rId21"/>
    <p:sldId id="326" r:id="rId22"/>
    <p:sldId id="327" r:id="rId23"/>
    <p:sldId id="330" r:id="rId24"/>
    <p:sldId id="331" r:id="rId25"/>
    <p:sldId id="380" r:id="rId26"/>
    <p:sldId id="381" r:id="rId27"/>
    <p:sldId id="361" r:id="rId28"/>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p:restoredTop sz="77313"/>
  </p:normalViewPr>
  <p:slideViewPr>
    <p:cSldViewPr snapToGrid="0" snapToObjects="1">
      <p:cViewPr varScale="1">
        <p:scale>
          <a:sx n="78" d="100"/>
          <a:sy n="78"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CE6993-AFC1-4EE6-90C9-395A540B940D}"/>
              </a:ext>
            </a:extLst>
          </p:cNvPr>
          <p:cNvSpPr>
            <a:spLocks noGrp="1"/>
          </p:cNvSpPr>
          <p:nvPr>
            <p:ph type="hdr" sz="quarter"/>
          </p:nvPr>
        </p:nvSpPr>
        <p:spPr>
          <a:xfrm>
            <a:off x="0" y="0"/>
            <a:ext cx="3038475" cy="461963"/>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780704A-29B8-4059-8BBA-66EFF072BA56}"/>
              </a:ext>
            </a:extLst>
          </p:cNvPr>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28F3BB1-E9F4-49F5-A230-115A7B343D08}" type="datetime1">
              <a:rPr lang="en-US" altLang="en-US"/>
              <a:pPr>
                <a:defRPr/>
              </a:pPr>
              <a:t>11/16/2021</a:t>
            </a:fld>
            <a:endParaRPr lang="en-US" altLang="en-US"/>
          </a:p>
        </p:txBody>
      </p:sp>
      <p:sp>
        <p:nvSpPr>
          <p:cNvPr id="4" name="Footer Placeholder 3">
            <a:extLst>
              <a:ext uri="{FF2B5EF4-FFF2-40B4-BE49-F238E27FC236}">
                <a16:creationId xmlns:a16="http://schemas.microsoft.com/office/drawing/2014/main" id="{39710CF7-2C76-4EE4-90ED-A0EDE738A60B}"/>
              </a:ext>
            </a:extLst>
          </p:cNvPr>
          <p:cNvSpPr>
            <a:spLocks noGrp="1"/>
          </p:cNvSpPr>
          <p:nvPr>
            <p:ph type="ftr" sz="quarter" idx="2"/>
          </p:nvPr>
        </p:nvSpPr>
        <p:spPr>
          <a:xfrm>
            <a:off x="0" y="8772525"/>
            <a:ext cx="3038475" cy="46196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23CDD81D-427D-4F7F-BCC3-6F824EB95EC4}"/>
              </a:ext>
            </a:extLst>
          </p:cNvPr>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07CDB245-C369-4576-815C-AF6FDBB8E1D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5E1BAD-19A1-4E4A-9E70-75DF2A428786}"/>
              </a:ext>
            </a:extLst>
          </p:cNvPr>
          <p:cNvSpPr>
            <a:spLocks noGrp="1"/>
          </p:cNvSpPr>
          <p:nvPr>
            <p:ph type="hdr" sz="quarter"/>
          </p:nvPr>
        </p:nvSpPr>
        <p:spPr>
          <a:xfrm>
            <a:off x="0" y="0"/>
            <a:ext cx="3038475" cy="461963"/>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B949028-3627-445C-BEA8-22C4239EE577}"/>
              </a:ext>
            </a:extLst>
          </p:cNvPr>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52103A3C-0522-41D2-9C78-A5761E74B55B}" type="datetime1">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4DCA163D-6578-4DDF-8CFA-7F78A849257F}"/>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7E6BDD99-79AF-4305-A1D2-A7A18FE96C54}"/>
              </a:ext>
            </a:extLst>
          </p:cNvPr>
          <p:cNvSpPr>
            <a:spLocks noGrp="1"/>
          </p:cNvSpPr>
          <p:nvPr>
            <p:ph type="body" sz="quarter" idx="3"/>
          </p:nvPr>
        </p:nvSpPr>
        <p:spPr>
          <a:xfrm>
            <a:off x="701675" y="4387850"/>
            <a:ext cx="5607050" cy="4156075"/>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9912DE-6C4C-4ECE-A70C-4D8D0B0E4924}"/>
              </a:ext>
            </a:extLst>
          </p:cNvPr>
          <p:cNvSpPr>
            <a:spLocks noGrp="1"/>
          </p:cNvSpPr>
          <p:nvPr>
            <p:ph type="ftr" sz="quarter" idx="4"/>
          </p:nvPr>
        </p:nvSpPr>
        <p:spPr>
          <a:xfrm>
            <a:off x="0" y="8772525"/>
            <a:ext cx="3038475" cy="46196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D37E69A-96AD-4E81-97F6-FC21A1B7D8EE}"/>
              </a:ext>
            </a:extLst>
          </p:cNvPr>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5D049D0B-6F2A-426D-A68A-632B56BA63A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AE7DA658-DFF6-4008-A76D-E35AFBCA6F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A357D5BB-BF9D-423A-846D-70122837D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presentation is designed to introduce educators to the PA Core Standards.</a:t>
            </a:r>
          </a:p>
        </p:txBody>
      </p:sp>
      <p:sp>
        <p:nvSpPr>
          <p:cNvPr id="16387" name="Slide Number Placeholder 3">
            <a:extLst>
              <a:ext uri="{FF2B5EF4-FFF2-40B4-BE49-F238E27FC236}">
                <a16:creationId xmlns:a16="http://schemas.microsoft.com/office/drawing/2014/main" id="{0D4EA19C-3E54-4C34-9911-4FC8155C78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7F87C0-F868-4F27-B888-5844BAA3A2D3}"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2B2749F-CC0C-4E4B-89BC-1BC935240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860EB2E-61E2-4BE0-B9F3-002EA352B9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857EB500-76EA-492C-9BB4-1581CE028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1E9362-9623-48B7-BD80-74AB91BF846B}"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a:extLst>
              <a:ext uri="{FF2B5EF4-FFF2-40B4-BE49-F238E27FC236}">
                <a16:creationId xmlns:a16="http://schemas.microsoft.com/office/drawing/2014/main" id="{5D37FE76-0F47-4FB6-89B3-CF044BA15441}"/>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Placeholder 3">
            <a:extLst>
              <a:ext uri="{FF2B5EF4-FFF2-40B4-BE49-F238E27FC236}">
                <a16:creationId xmlns:a16="http://schemas.microsoft.com/office/drawing/2014/main" id="{831D4471-B5B4-4362-9145-2662177B3975}"/>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60" tIns="46580" rIns="93160" bIns="46580" numCol="1" anchor="t" anchorCtr="0" compatLnSpc="1">
            <a:prstTxWarp prst="textNoShape">
              <a:avLst/>
            </a:prstTxWarp>
          </a:bodyPr>
          <a:lstStyle/>
          <a:p>
            <a:r>
              <a:rPr lang="en-US" altLang="en-US" dirty="0">
                <a:ea typeface="ＭＳ Ｐゴシック" panose="020B0600070205080204" pitchFamily="34" charset="-128"/>
              </a:rPr>
              <a:t>Note the Grade 4 ELA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a:extLst>
              <a:ext uri="{FF2B5EF4-FFF2-40B4-BE49-F238E27FC236}">
                <a16:creationId xmlns:a16="http://schemas.microsoft.com/office/drawing/2014/main" id="{7C11BF74-7003-4967-A0CF-EAE042D95EBA}"/>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Placeholder 3">
            <a:extLst>
              <a:ext uri="{FF2B5EF4-FFF2-40B4-BE49-F238E27FC236}">
                <a16:creationId xmlns:a16="http://schemas.microsoft.com/office/drawing/2014/main" id="{5071653F-16E0-4FA4-97AB-C6DE96B7DB4E}"/>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60" tIns="46580" rIns="93160" bIns="46580" numCol="1" anchor="t" anchorCtr="0" compatLnSpc="1">
            <a:prstTxWarp prst="textNoShape">
              <a:avLst/>
            </a:prstTxWarp>
          </a:bodyPr>
          <a:lstStyle/>
          <a:p>
            <a:r>
              <a:rPr lang="en-US" altLang="en-US" dirty="0">
                <a:ea typeface="ＭＳ Ｐゴシック" panose="020B0600070205080204" pitchFamily="34" charset="-128"/>
              </a:rPr>
              <a:t>Note the Grade 4 math example.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B3E0F920-B58E-4E05-B624-49FD75A5D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41C205D0-2009-4024-A2B1-70CE43F47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Browse through the emphasis guide for your subject area and grade/course.  What are the key concepts?  How do they relate to the Long Term Transfer Goals, Big Ideas, and Essential Questions?</a:t>
            </a:r>
            <a:endParaRPr lang="en-US" altLang="en-US" sz="1100" dirty="0">
              <a:ea typeface="ＭＳ Ｐゴシック" panose="020B0600070205080204" pitchFamily="34" charset="-128"/>
            </a:endParaRP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 </a:t>
            </a:r>
          </a:p>
        </p:txBody>
      </p:sp>
      <p:sp>
        <p:nvSpPr>
          <p:cNvPr id="40963" name="Slide Number Placeholder 3">
            <a:extLst>
              <a:ext uri="{FF2B5EF4-FFF2-40B4-BE49-F238E27FC236}">
                <a16:creationId xmlns:a16="http://schemas.microsoft.com/office/drawing/2014/main" id="{59D9F89E-10D6-490A-A8DB-A5797380A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A9B525-114A-4FCF-8F3C-D6CFA9186C62}"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4B40D34-7333-4D57-B02C-2BC25EE2D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22DC4B3B-B8D7-4728-855D-F9FE35681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 </a:t>
            </a:r>
          </a:p>
          <a:p>
            <a:r>
              <a:rPr lang="en-US" altLang="en-US" dirty="0">
                <a:ea typeface="ＭＳ Ｐゴシック" panose="020B0600070205080204" pitchFamily="34" charset="-128"/>
              </a:rPr>
              <a:t>\</a:t>
            </a:r>
          </a:p>
          <a:p>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EAECE1C5-8366-4D9E-80D6-2F2874E6E8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8C1A75-86CA-415A-8777-860C5E7E4C8C}"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a:extLst>
              <a:ext uri="{FF2B5EF4-FFF2-40B4-BE49-F238E27FC236}">
                <a16:creationId xmlns:a16="http://schemas.microsoft.com/office/drawing/2014/main" id="{9DBC753E-0B2E-4A49-9320-EA13DE09E505}"/>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Placeholder 3">
            <a:extLst>
              <a:ext uri="{FF2B5EF4-FFF2-40B4-BE49-F238E27FC236}">
                <a16:creationId xmlns:a16="http://schemas.microsoft.com/office/drawing/2014/main" id="{8A5ACFE1-5B8A-4EA9-9ACD-8400C4CFD80A}"/>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Assessment Anchors and Eligible Content – ELA.  Note the multiple reporting categories.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a:extLst>
              <a:ext uri="{FF2B5EF4-FFF2-40B4-BE49-F238E27FC236}">
                <a16:creationId xmlns:a16="http://schemas.microsoft.com/office/drawing/2014/main" id="{8F061D31-18BF-47FB-95C9-A6CD97A6F3FF}"/>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Placeholder 3">
            <a:extLst>
              <a:ext uri="{FF2B5EF4-FFF2-40B4-BE49-F238E27FC236}">
                <a16:creationId xmlns:a16="http://schemas.microsoft.com/office/drawing/2014/main" id="{B9CBD6EE-BF14-4DC2-AC36-E2D77ED8D070}"/>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Assessment Anchors and Eligible Content – Math. Note the multiple reporting categories.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725EA67E-3721-4F98-BBC8-40C984D632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CE286727-439E-44F8-837F-1BB0C72100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 </a:t>
            </a:r>
            <a:endParaRPr lang="en-US" altLang="en-US" sz="1100" dirty="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CCEB2E0C-574E-402E-88EA-091DC1B048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9B1CCB-08A6-4AFC-8339-B81F7E2BDAEF}"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CB9B625-1B1D-492E-A253-0A125CBF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A879CE2D-773B-43D8-8197-F3E313E7F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ea typeface="ＭＳ Ｐゴシック" panose="020B0600070205080204" pitchFamily="34" charset="-128"/>
              </a:rPr>
              <a:t>Eligible Content (EC) sets the parameters for testing.  While important, focus should be on the standard and how the EC relates to overall understanding of the concept.</a:t>
            </a:r>
          </a:p>
        </p:txBody>
      </p:sp>
      <p:sp>
        <p:nvSpPr>
          <p:cNvPr id="51203" name="Slide Number Placeholder 3">
            <a:extLst>
              <a:ext uri="{FF2B5EF4-FFF2-40B4-BE49-F238E27FC236}">
                <a16:creationId xmlns:a16="http://schemas.microsoft.com/office/drawing/2014/main" id="{BE5199DB-D6CE-4F5E-8C53-38A2A1B18D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5E53BE-F18D-4C13-A607-723C0228EDA7}"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C72D7C3-4695-4A70-831C-94F73BB7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A28883C6-7611-4171-8E9A-5004A70B5D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a:r>
          </a:p>
        </p:txBody>
      </p:sp>
      <p:sp>
        <p:nvSpPr>
          <p:cNvPr id="53251" name="Slide Number Placeholder 3">
            <a:extLst>
              <a:ext uri="{FF2B5EF4-FFF2-40B4-BE49-F238E27FC236}">
                <a16:creationId xmlns:a16="http://schemas.microsoft.com/office/drawing/2014/main" id="{BD1DEF3D-0A10-4B8B-AE17-56C5A986C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B783DF-5E8C-4C28-A705-D840810C9CD5}" type="slidenum">
              <a:rPr lang="en-US" altLang="en-US"/>
              <a:pPr>
                <a:spcBef>
                  <a:spcPct val="0"/>
                </a:spcBef>
              </a:pPr>
              <a:t>19</a:t>
            </a:fld>
            <a:endParaRPr lang="en-US" altLang="en-US"/>
          </a:p>
        </p:txBody>
      </p:sp>
    </p:spTree>
    <p:extLst>
      <p:ext uri="{BB962C8B-B14F-4D97-AF65-F5344CB8AC3E}">
        <p14:creationId xmlns:p14="http://schemas.microsoft.com/office/powerpoint/2010/main" val="116843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2E34FDE8-6187-4689-AD38-3AE990EDC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F957C88-EBA1-40E7-8113-939E44F55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0" dirty="0">
                <a:ea typeface="ＭＳ Ｐゴシック" panose="020B0600070205080204" pitchFamily="34" charset="-128"/>
              </a:rPr>
              <a:t>This quote captures the intent of the standards.  Consider the comparison of blueprints or building codes to standards.</a:t>
            </a:r>
            <a:endParaRPr lang="en-US" altLang="ja-JP" i="0" dirty="0">
              <a:ea typeface="ＭＳ Ｐゴシック" panose="020B0600070205080204" pitchFamily="34" charset="-128"/>
            </a:endParaRPr>
          </a:p>
          <a:p>
            <a:r>
              <a:rPr lang="en-US" altLang="en-US" dirty="0">
                <a:ea typeface="ＭＳ Ｐゴシック" panose="020B0600070205080204" pitchFamily="34" charset="-128"/>
              </a:rPr>
              <a:t> </a:t>
            </a:r>
          </a:p>
        </p:txBody>
      </p:sp>
      <p:sp>
        <p:nvSpPr>
          <p:cNvPr id="18435" name="Slide Number Placeholder 3">
            <a:extLst>
              <a:ext uri="{FF2B5EF4-FFF2-40B4-BE49-F238E27FC236}">
                <a16:creationId xmlns:a16="http://schemas.microsoft.com/office/drawing/2014/main" id="{F8004C62-B29E-4407-A490-A03030229D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6A764F9-F684-4F32-A835-DA12EEBF564C}"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98FC4D1-E026-4280-9297-95C8ADAC58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a:extLst>
              <a:ext uri="{FF2B5EF4-FFF2-40B4-BE49-F238E27FC236}">
                <a16:creationId xmlns:a16="http://schemas.microsoft.com/office/drawing/2014/main" id="{8BEF4A85-D05E-4C9C-B528-6689973F1D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What is Depth of Knowledge (DOK)?</a:t>
            </a:r>
          </a:p>
          <a:p>
            <a:endParaRPr lang="en-US" altLang="en-US" dirty="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1F73881-038B-4328-834D-AA26E86B9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C7B8C68D-6D98-4254-BB8A-F638C0F6F3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2">
            <a:extLst>
              <a:ext uri="{FF2B5EF4-FFF2-40B4-BE49-F238E27FC236}">
                <a16:creationId xmlns:a16="http://schemas.microsoft.com/office/drawing/2014/main" id="{6AA4FFC2-1B0E-4670-8084-49FA4714E35B}"/>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Placeholder 3">
            <a:extLst>
              <a:ext uri="{FF2B5EF4-FFF2-40B4-BE49-F238E27FC236}">
                <a16:creationId xmlns:a16="http://schemas.microsoft.com/office/drawing/2014/main" id="{BFC8FE97-A46C-4CD2-A3B3-2B2435D2A04B}"/>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endParaRPr lang="en-US" altLang="en-US" dirty="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EAD48462-69FD-4F53-A970-27E3D745E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F28D29BE-6242-4693-9567-54C7AF0C0D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Depth of Knowledge</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 Depth of Knowledge is NOT determined by the verb, but the </a:t>
            </a:r>
            <a:r>
              <a:rPr lang="en-US" altLang="en-US" b="1" dirty="0">
                <a:ea typeface="ＭＳ Ｐゴシック" panose="020B0600070205080204" pitchFamily="34" charset="-128"/>
              </a:rPr>
              <a:t>context in which the verb is used</a:t>
            </a:r>
            <a:r>
              <a:rPr lang="en-US" altLang="en-US" dirty="0">
                <a:ea typeface="ＭＳ Ｐゴシック" panose="020B0600070205080204" pitchFamily="34" charset="-128"/>
              </a:rPr>
              <a:t> and the </a:t>
            </a:r>
            <a:r>
              <a:rPr lang="en-US" altLang="en-US" b="1" dirty="0">
                <a:ea typeface="ＭＳ Ｐゴシック" panose="020B0600070205080204" pitchFamily="34" charset="-128"/>
              </a:rPr>
              <a:t>depth of thinking required</a:t>
            </a:r>
            <a:r>
              <a:rPr lang="en-US" altLang="en-US" dirty="0">
                <a:ea typeface="ＭＳ Ｐゴシック" panose="020B0600070205080204" pitchFamily="34" charset="-128"/>
              </a:rPr>
              <a:t>. </a:t>
            </a:r>
          </a:p>
          <a:p>
            <a:r>
              <a:rPr lang="en-US" altLang="en-US" dirty="0">
                <a:ea typeface="ＭＳ Ｐゴシック" panose="020B0600070205080204" pitchFamily="34" charset="-128"/>
              </a:rPr>
              <a:t> </a:t>
            </a:r>
          </a:p>
          <a:p>
            <a:r>
              <a:rPr lang="en-US" altLang="en-US" i="0" dirty="0">
                <a:ea typeface="ＭＳ Ｐゴシック" panose="020B0600070205080204" pitchFamily="34" charset="-128"/>
              </a:rPr>
              <a:t>This slide points out the danger of the oversimplification by only using the verb to determine DOK.  The next slide will illustrate this point further.</a:t>
            </a:r>
          </a:p>
        </p:txBody>
      </p:sp>
      <p:sp>
        <p:nvSpPr>
          <p:cNvPr id="61443" name="Slide Number Placeholder 3">
            <a:extLst>
              <a:ext uri="{FF2B5EF4-FFF2-40B4-BE49-F238E27FC236}">
                <a16:creationId xmlns:a16="http://schemas.microsoft.com/office/drawing/2014/main" id="{F0B73499-D4AB-4F94-9629-B210FCBAD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F2D5D9-CF72-41F4-B71F-BB0C5E75966E}"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AE554FC3-892E-46B9-9894-602314E7F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38A790D4-D537-4B86-B482-B19FE0688B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One verb, three different DOK levels (Handout-Hess Matrix)</a:t>
            </a:r>
          </a:p>
          <a:p>
            <a:r>
              <a:rPr lang="en-US" altLang="en-US" b="1">
                <a:ea typeface="ＭＳ Ｐゴシック" panose="020B0600070205080204" pitchFamily="34" charset="-128"/>
              </a:rPr>
              <a:t> </a:t>
            </a:r>
            <a:endParaRPr lang="en-US" altLang="en-US">
              <a:ea typeface="ＭＳ Ｐゴシック" panose="020B0600070205080204" pitchFamily="34" charset="-128"/>
            </a:endParaRPr>
          </a:p>
          <a:p>
            <a:r>
              <a:rPr lang="en-US" altLang="en-US" b="1">
                <a:ea typeface="ＭＳ Ｐゴシック" panose="020B0600070205080204" pitchFamily="34" charset="-128"/>
              </a:rPr>
              <a:t>DOK 3-</a:t>
            </a:r>
            <a:r>
              <a:rPr lang="en-US" altLang="en-US">
                <a:ea typeface="ＭＳ Ｐゴシック" panose="020B0600070205080204" pitchFamily="34" charset="-128"/>
              </a:rPr>
              <a:t> </a:t>
            </a:r>
            <a:r>
              <a:rPr lang="en-US" altLang="en-US" b="1" i="1" u="sng">
                <a:ea typeface="ＭＳ Ｐゴシック" panose="020B0600070205080204" pitchFamily="34" charset="-128"/>
              </a:rPr>
              <a:t>Describe</a:t>
            </a:r>
            <a:r>
              <a:rPr lang="en-US" altLang="en-US">
                <a:ea typeface="ＭＳ Ｐゴシック" panose="020B0600070205080204" pitchFamily="34" charset="-128"/>
              </a:rPr>
              <a:t> a model that you might use to represent the relationships that exist within the rock cycle. (requires deep understanding of rock cycle and a determination of how best to represent it)</a:t>
            </a:r>
          </a:p>
          <a:p>
            <a:r>
              <a:rPr lang="en-US" altLang="en-US">
                <a:ea typeface="ＭＳ Ｐゴシック" panose="020B0600070205080204" pitchFamily="34" charset="-128"/>
              </a:rPr>
              <a:t> </a:t>
            </a:r>
          </a:p>
          <a:p>
            <a:r>
              <a:rPr lang="en-US" altLang="en-US" b="1">
                <a:ea typeface="ＭＳ Ｐゴシック" panose="020B0600070205080204" pitchFamily="34" charset="-128"/>
              </a:rPr>
              <a:t>DOK 2-</a:t>
            </a:r>
            <a:r>
              <a:rPr lang="en-US" altLang="en-US">
                <a:ea typeface="ＭＳ Ｐゴシック" panose="020B0600070205080204" pitchFamily="34" charset="-128"/>
              </a:rPr>
              <a:t> </a:t>
            </a:r>
            <a:r>
              <a:rPr lang="en-US" altLang="en-US" b="1" i="1" u="sng">
                <a:ea typeface="ＭＳ Ｐゴシック" panose="020B0600070205080204" pitchFamily="34" charset="-128"/>
              </a:rPr>
              <a:t>Describe</a:t>
            </a:r>
            <a:r>
              <a:rPr lang="en-US" altLang="en-US">
                <a:ea typeface="ＭＳ Ｐゴシック" panose="020B0600070205080204" pitchFamily="34" charset="-128"/>
              </a:rPr>
              <a:t> the difference between metamorphic and igneous rocks. (requires cognitive processing to determine the differences in the two rock types)</a:t>
            </a:r>
          </a:p>
          <a:p>
            <a:r>
              <a:rPr lang="en-US" altLang="en-US">
                <a:ea typeface="ＭＳ Ｐゴシック" panose="020B0600070205080204" pitchFamily="34" charset="-128"/>
              </a:rPr>
              <a:t> </a:t>
            </a:r>
          </a:p>
          <a:p>
            <a:r>
              <a:rPr lang="en-US" altLang="en-US" b="1">
                <a:ea typeface="ＭＳ Ｐゴシック" panose="020B0600070205080204" pitchFamily="34" charset="-128"/>
              </a:rPr>
              <a:t>DOK 1-</a:t>
            </a:r>
            <a:r>
              <a:rPr lang="en-US" altLang="en-US">
                <a:ea typeface="ＭＳ Ｐゴシック" panose="020B0600070205080204" pitchFamily="34" charset="-128"/>
              </a:rPr>
              <a:t> </a:t>
            </a:r>
            <a:r>
              <a:rPr lang="en-US" altLang="en-US" b="1" i="1" u="sng">
                <a:ea typeface="ＭＳ Ｐゴシック" panose="020B0600070205080204" pitchFamily="34" charset="-128"/>
              </a:rPr>
              <a:t>Describe</a:t>
            </a:r>
            <a:r>
              <a:rPr lang="en-US" altLang="en-US">
                <a:ea typeface="ＭＳ Ｐゴシック" panose="020B0600070205080204" pitchFamily="34" charset="-128"/>
              </a:rPr>
              <a:t> three characteristics of metamorphic rocks. (simple recall)</a:t>
            </a:r>
          </a:p>
          <a:p>
            <a:r>
              <a:rPr lang="en-US" altLang="en-US">
                <a:ea typeface="ＭＳ Ｐゴシック" panose="020B0600070205080204" pitchFamily="34" charset="-128"/>
              </a:rPr>
              <a:t> </a:t>
            </a:r>
          </a:p>
          <a:p>
            <a:r>
              <a:rPr lang="en-US" altLang="en-US" i="1">
                <a:ea typeface="ＭＳ Ｐゴシック" panose="020B0600070205080204" pitchFamily="34" charset="-128"/>
              </a:rPr>
              <a:t>Distribute the Hess Matrix handout.</a:t>
            </a:r>
            <a:endParaRPr lang="en-US" altLang="en-US">
              <a:ea typeface="ＭＳ Ｐゴシック" panose="020B0600070205080204" pitchFamily="34" charset="-128"/>
            </a:endParaRPr>
          </a:p>
          <a:p>
            <a:r>
              <a:rPr lang="en-US" altLang="en-US">
                <a:ea typeface="ＭＳ Ｐゴシック" panose="020B0600070205080204" pitchFamily="34" charset="-128"/>
              </a:rPr>
              <a:t>The Hess matrix gives you a more precise way of determining DOK.  On the left you will see Bloom</a:t>
            </a:r>
            <a:r>
              <a:rPr lang="ja-JP" altLang="en-US">
                <a:ea typeface="ＭＳ Ｐゴシック" panose="020B0600070205080204" pitchFamily="34" charset="-128"/>
              </a:rPr>
              <a:t>’</a:t>
            </a:r>
            <a:r>
              <a:rPr lang="en-US" altLang="ja-JP">
                <a:ea typeface="ＭＳ Ｐゴシック" panose="020B0600070205080204" pitchFamily="34" charset="-128"/>
              </a:rPr>
              <a:t>s Taxonomy.  Think of a task that you would have student do and decide where it would fit in Bloom</a:t>
            </a:r>
            <a:r>
              <a:rPr lang="ja-JP" altLang="en-US">
                <a:ea typeface="ＭＳ Ｐゴシック" panose="020B0600070205080204" pitchFamily="34" charset="-128"/>
              </a:rPr>
              <a:t>’</a:t>
            </a:r>
            <a:r>
              <a:rPr lang="en-US" altLang="ja-JP">
                <a:ea typeface="ＭＳ Ｐゴシック" panose="020B0600070205080204" pitchFamily="34" charset="-128"/>
              </a:rPr>
              <a:t>s Taxonomy.  Now move to the right across the matrix to determine DOK.</a:t>
            </a:r>
          </a:p>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163FBD90-2030-48C1-975F-0921208CB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3DD70A-7C00-4123-83C4-031A27C4D4CE}"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A2010F0-0D9B-43A4-825F-067286166D9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6" name="Rectangle 3">
            <a:extLst>
              <a:ext uri="{FF2B5EF4-FFF2-40B4-BE49-F238E27FC236}">
                <a16:creationId xmlns:a16="http://schemas.microsoft.com/office/drawing/2014/main" id="{A3559C06-36C0-42C5-8563-14F42E9FABAE}"/>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1650" tIns="45825" rIns="91650" bIns="45825" numCol="1" anchor="t" anchorCtr="0" compatLnSpc="1">
            <a:prstTxWarp prst="textNoShape">
              <a:avLst/>
            </a:prstTxWarp>
          </a:bodyPr>
          <a:lstStyle/>
          <a:p>
            <a:r>
              <a:rPr lang="en-US" altLang="en-US" dirty="0">
                <a:ea typeface="ＭＳ Ｐゴシック" panose="020B0600070205080204" pitchFamily="34" charset="-128"/>
              </a:rPr>
              <a:t>Consider DOK:</a:t>
            </a:r>
          </a:p>
          <a:p>
            <a:pPr marL="171450" indent="-171450">
              <a:buFont typeface="Arial" panose="020B0604020202020204" pitchFamily="34" charset="0"/>
              <a:buChar char="•"/>
            </a:pPr>
            <a:r>
              <a:rPr lang="en-US" altLang="en-US" dirty="0">
                <a:ea typeface="ＭＳ Ｐゴシック" panose="020B0600070205080204" pitchFamily="34" charset="-128"/>
              </a:rPr>
              <a:t>Grade 3 – Level 2 – Students use conceptual knowledge.</a:t>
            </a:r>
          </a:p>
          <a:p>
            <a:pPr marL="171450" indent="-171450">
              <a:buFont typeface="Arial" panose="020B0604020202020204" pitchFamily="34" charset="0"/>
              <a:buChar char="•"/>
            </a:pPr>
            <a:r>
              <a:rPr lang="en-US" altLang="en-US" dirty="0">
                <a:ea typeface="ＭＳ Ｐゴシック" panose="020B0600070205080204" pitchFamily="34" charset="-128"/>
              </a:rPr>
              <a:t>Grade 7 – Level 3 – Students </a:t>
            </a:r>
            <a:r>
              <a:rPr kumimoji="0" lang="en-US" sz="1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use reasoning to make the relationship between properties; process has some complexity.</a:t>
            </a:r>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Grade 11-12 – Level 3 – Students must apply complex thinking utilizing multiple operations to solve a problem.</a:t>
            </a:r>
          </a:p>
        </p:txBody>
      </p:sp>
    </p:spTree>
    <p:extLst>
      <p:ext uri="{BB962C8B-B14F-4D97-AF65-F5344CB8AC3E}">
        <p14:creationId xmlns:p14="http://schemas.microsoft.com/office/powerpoint/2010/main" val="228780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A2010F0-0D9B-43A4-825F-067286166D9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6" name="Rectangle 3">
            <a:extLst>
              <a:ext uri="{FF2B5EF4-FFF2-40B4-BE49-F238E27FC236}">
                <a16:creationId xmlns:a16="http://schemas.microsoft.com/office/drawing/2014/main" id="{A3559C06-36C0-42C5-8563-14F42E9FABAE}"/>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1650" tIns="45825" rIns="91650" bIns="45825" numCol="1" anchor="t" anchorCtr="0" compatLnSpc="1">
            <a:prstTxWarp prst="textNoShape">
              <a:avLst/>
            </a:prstTxWarp>
          </a:bodyPr>
          <a:lstStyle/>
          <a:p>
            <a:r>
              <a:rPr lang="en-US" altLang="en-US" dirty="0">
                <a:ea typeface="ＭＳ Ｐゴシック" panose="020B0600070205080204" pitchFamily="34" charset="-128"/>
              </a:rPr>
              <a:t>Consider DOK:</a:t>
            </a:r>
          </a:p>
          <a:p>
            <a:pPr marL="171450" indent="-171450">
              <a:buFont typeface="Arial" panose="020B0604020202020204" pitchFamily="34" charset="0"/>
              <a:buChar char="•"/>
            </a:pPr>
            <a:r>
              <a:rPr lang="en-US" altLang="en-US" dirty="0">
                <a:ea typeface="ＭＳ Ｐゴシック" panose="020B0600070205080204" pitchFamily="34" charset="-128"/>
              </a:rPr>
              <a:t>Grade 3 – Level 2 – While asking and answering questions may be a low DOK, using information to make inferences is a higher level.</a:t>
            </a:r>
          </a:p>
          <a:p>
            <a:pPr marL="171450" indent="-171450">
              <a:buFont typeface="Arial" panose="020B0604020202020204" pitchFamily="34" charset="0"/>
              <a:buChar char="•"/>
            </a:pPr>
            <a:r>
              <a:rPr lang="en-US" altLang="en-US" dirty="0">
                <a:ea typeface="ＭＳ Ｐゴシック" panose="020B0600070205080204" pitchFamily="34" charset="-128"/>
              </a:rPr>
              <a:t>Grade 7 – Level 2 – Again, using the text to support analysis is a DOK 2.</a:t>
            </a:r>
          </a:p>
          <a:p>
            <a:pPr marL="171450" indent="-171450">
              <a:buFont typeface="Arial" panose="020B0604020202020204" pitchFamily="34" charset="0"/>
              <a:buChar char="•"/>
            </a:pPr>
            <a:r>
              <a:rPr lang="en-US" altLang="en-US" dirty="0">
                <a:ea typeface="ＭＳ Ｐゴシック" panose="020B0600070205080204" pitchFamily="34" charset="-128"/>
              </a:rPr>
              <a:t>Grade 11-12 – Level 3 – This standard requires more complex thinking. </a:t>
            </a:r>
          </a:p>
        </p:txBody>
      </p:sp>
    </p:spTree>
    <p:extLst>
      <p:ext uri="{BB962C8B-B14F-4D97-AF65-F5344CB8AC3E}">
        <p14:creationId xmlns:p14="http://schemas.microsoft.com/office/powerpoint/2010/main" val="238781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C72D7C3-4695-4A70-831C-94F73BB7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A28883C6-7611-4171-8E9A-5004A70B5D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BD1DEF3D-0A10-4B8B-AE17-56C5A986C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B783DF-5E8C-4C28-A705-D840810C9CD5}" type="slidenum">
              <a:rPr lang="en-US" altLang="en-US"/>
              <a:pPr>
                <a:spcBef>
                  <a:spcPct val="0"/>
                </a:spcBef>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CF32CBD6-94F4-48AC-A540-6DD43874B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C5C3FA11-D37C-4E1B-AA0F-61610DA80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presentation is designed to respond to the questions.</a:t>
            </a:r>
          </a:p>
        </p:txBody>
      </p:sp>
      <p:sp>
        <p:nvSpPr>
          <p:cNvPr id="20483" name="Slide Number Placeholder 3">
            <a:extLst>
              <a:ext uri="{FF2B5EF4-FFF2-40B4-BE49-F238E27FC236}">
                <a16:creationId xmlns:a16="http://schemas.microsoft.com/office/drawing/2014/main" id="{93519073-9858-44F5-B302-01FD760F9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96378B3-A226-4E84-B87A-F252DA1E933E}"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2F3087D0-1535-4268-8AF4-F4B563FC71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C7566980-6175-4D38-8B82-2C84A7ABA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graphic depicts the design of the PA Core Standards for English Language Arts and Literacy in History/Social Studies, Science, and Technical Subjects.  </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 PA Core Standards are organized around five standard categories:  Foundational Skills, Reading Informational Text, Reading Literature, Writing, and Speaking and Literature.</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There are four supporting documents for the PA Core Standards.  They include two documents that address text complexity and student writing samples and the Literacy standards for History and Social Studies and Literacy standards for Science and Technical Subjects.</a:t>
            </a:r>
          </a:p>
        </p:txBody>
      </p:sp>
      <p:sp>
        <p:nvSpPr>
          <p:cNvPr id="22531" name="Slide Number Placeholder 3">
            <a:extLst>
              <a:ext uri="{FF2B5EF4-FFF2-40B4-BE49-F238E27FC236}">
                <a16:creationId xmlns:a16="http://schemas.microsoft.com/office/drawing/2014/main" id="{76BD2257-FF70-44E7-9FA9-396287732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09897C5-D344-4F3A-B4D8-644E13D63793}"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1027B0E-09FD-4F07-8D74-5C40F5491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67F3D78-0E86-46A8-8D90-CF0017C54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PA Core Standards for Mathematics detail four standard areas: Numbers and Operations, Algebraic Concepts, Geometry, and Measurement,</a:t>
            </a:r>
          </a:p>
          <a:p>
            <a:r>
              <a:rPr lang="en-US" altLang="en-US" dirty="0">
                <a:ea typeface="ＭＳ Ｐゴシック" panose="020B0600070205080204" pitchFamily="34" charset="-128"/>
              </a:rPr>
              <a:t>Data, and Probability. These standard areas are reflective of the reporting categories in the PA Core Assessment Anchors and Eligible Content. The</a:t>
            </a:r>
          </a:p>
          <a:p>
            <a:r>
              <a:rPr lang="en-US" altLang="en-US" dirty="0">
                <a:ea typeface="ＭＳ Ｐゴシック" panose="020B0600070205080204" pitchFamily="34" charset="-128"/>
              </a:rPr>
              <a:t>intent of this document is to provide a useful tool for designing curriculum, instruction, and assessment. The grade level curriculum and instructional</a:t>
            </a:r>
          </a:p>
          <a:p>
            <a:r>
              <a:rPr lang="en-US" altLang="en-US" dirty="0">
                <a:ea typeface="ＭＳ Ｐゴシック" panose="020B0600070205080204" pitchFamily="34" charset="-128"/>
              </a:rPr>
              <a:t>shifts in mathematics cannot occur without the integrated emphasis on content and practice. The chart above illustrates the four standard areas and</a:t>
            </a:r>
          </a:p>
          <a:p>
            <a:r>
              <a:rPr lang="en-US" altLang="en-US" dirty="0">
                <a:ea typeface="ＭＳ Ｐゴシック" panose="020B0600070205080204" pitchFamily="34" charset="-128"/>
              </a:rPr>
              <a:t>the development and progression of the strands, with an understanding that all is framed around the Standards for Mathematical Practice.</a:t>
            </a:r>
          </a:p>
          <a:p>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B34BAA88-CDC1-470C-A51A-980F1C726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2A65DC-0FF3-41BE-9106-E2330EA45B4A}"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a:extLst>
              <a:ext uri="{FF2B5EF4-FFF2-40B4-BE49-F238E27FC236}">
                <a16:creationId xmlns:a16="http://schemas.microsoft.com/office/drawing/2014/main" id="{1728D5D7-817C-4F5C-8B7E-4A6608B9900D}"/>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Placeholder 3">
            <a:extLst>
              <a:ext uri="{FF2B5EF4-FFF2-40B4-BE49-F238E27FC236}">
                <a16:creationId xmlns:a16="http://schemas.microsoft.com/office/drawing/2014/main" id="{98371F99-8E47-47CD-AC9D-EF8DB16034C7}"/>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Core ELA Standards.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a:extLst>
              <a:ext uri="{FF2B5EF4-FFF2-40B4-BE49-F238E27FC236}">
                <a16:creationId xmlns:a16="http://schemas.microsoft.com/office/drawing/2014/main" id="{8F56C592-8E26-4535-91A7-B56FAEEBE24D}"/>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Placeholder 3">
            <a:extLst>
              <a:ext uri="{FF2B5EF4-FFF2-40B4-BE49-F238E27FC236}">
                <a16:creationId xmlns:a16="http://schemas.microsoft.com/office/drawing/2014/main" id="{D816F772-8071-435B-87AD-95A506E8D88E}"/>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Core Math Standards.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E11EF20-747F-4E1D-A685-C03F5A1D7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927506C2-297D-438E-818A-DC20A3E7D6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solidFill>
                <a:srgbClr val="FF0000"/>
              </a:solidFill>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01B28F0A-F74F-43CD-BD0D-6521EDAF3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A10324-808A-46A8-ABE0-CE4F85D3AC75}"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74D27F-E2F8-4844-AC04-A525567A2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804526B8-4813-4A66-9883-172367DE8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r>
              <a:rPr lang="en-US" altLang="en-US" dirty="0">
                <a:ea typeface="ＭＳ Ｐゴシック" panose="020B0600070205080204" pitchFamily="34" charset="-128"/>
              </a:rPr>
              <a:t> </a:t>
            </a:r>
            <a:endParaRPr lang="en-US" altLang="en-US" sz="1100"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786C245A-0322-4B11-8F44-DD4337754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E38BE50-E891-436C-9D70-1E57EF48B14C}"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a:extLst>
              <a:ext uri="{FF2B5EF4-FFF2-40B4-BE49-F238E27FC236}">
                <a16:creationId xmlns:a16="http://schemas.microsoft.com/office/drawing/2014/main" id="{E3C7F768-29D2-4607-985F-A176DFB0E905}"/>
              </a:ext>
            </a:extLst>
          </p:cNvPr>
          <p:cNvSpPr>
            <a:spLocks noGrp="1"/>
          </p:cNvSpPr>
          <p:nvPr>
            <p:ph type="ftr" sz="quarter" idx="10"/>
          </p:nvPr>
        </p:nvSpPr>
        <p:spPr/>
        <p:txBody>
          <a:bodyPr/>
          <a:lstStyle>
            <a:lvl1pPr>
              <a:defRPr/>
            </a:lvl1pPr>
          </a:lstStyle>
          <a:p>
            <a:pPr>
              <a:defRPr/>
            </a:pPr>
            <a:r>
              <a:rPr lang="en-US" altLang="en-US"/>
              <a:t>Copyright ©2010 Commonwealth of Pennsylvania</a:t>
            </a:r>
          </a:p>
        </p:txBody>
      </p:sp>
      <p:sp>
        <p:nvSpPr>
          <p:cNvPr id="5" name="Slide Number Placeholder 5">
            <a:extLst>
              <a:ext uri="{FF2B5EF4-FFF2-40B4-BE49-F238E27FC236}">
                <a16:creationId xmlns:a16="http://schemas.microsoft.com/office/drawing/2014/main" id="{E82333AD-26D0-4F6B-8971-9CA5539E9399}"/>
              </a:ext>
            </a:extLst>
          </p:cNvPr>
          <p:cNvSpPr>
            <a:spLocks noGrp="1"/>
          </p:cNvSpPr>
          <p:nvPr>
            <p:ph type="sldNum" sz="quarter" idx="11"/>
          </p:nvPr>
        </p:nvSpPr>
        <p:spPr/>
        <p:txBody>
          <a:bodyPr/>
          <a:lstStyle>
            <a:lvl1pPr>
              <a:defRPr/>
            </a:lvl1pPr>
          </a:lstStyle>
          <a:p>
            <a:fld id="{8716F05E-AAFD-4ABF-A299-8D3280BEF420}" type="slidenum">
              <a:rPr lang="en-US" altLang="en-US"/>
              <a:pPr/>
              <a:t>‹#›</a:t>
            </a:fld>
            <a:endParaRPr lang="en-US" altLang="en-US"/>
          </a:p>
        </p:txBody>
      </p:sp>
    </p:spTree>
    <p:extLst>
      <p:ext uri="{BB962C8B-B14F-4D97-AF65-F5344CB8AC3E}">
        <p14:creationId xmlns:p14="http://schemas.microsoft.com/office/powerpoint/2010/main" val="231187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DEF87-5C76-4137-8E56-530220E95C5C}"/>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5359CA08-1BAB-4982-96C0-0793B41E0041}" type="datetime1">
              <a:rPr lang="en-US" altLang="en-US"/>
              <a:pPr>
                <a:defRPr/>
              </a:pPr>
              <a:t>11/16/2021</a:t>
            </a:fld>
            <a:endParaRPr lang="en-US" altLang="en-US"/>
          </a:p>
        </p:txBody>
      </p:sp>
      <p:sp>
        <p:nvSpPr>
          <p:cNvPr id="5" name="Footer Placeholder 4">
            <a:extLst>
              <a:ext uri="{FF2B5EF4-FFF2-40B4-BE49-F238E27FC236}">
                <a16:creationId xmlns:a16="http://schemas.microsoft.com/office/drawing/2014/main" id="{6B7F0F2B-DE8D-41FA-863C-E1469842970E}"/>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6" name="Slide Number Placeholder 5">
            <a:extLst>
              <a:ext uri="{FF2B5EF4-FFF2-40B4-BE49-F238E27FC236}">
                <a16:creationId xmlns:a16="http://schemas.microsoft.com/office/drawing/2014/main" id="{2F75AF17-DAB1-46BA-AFB7-3DD1D99ABFCC}"/>
              </a:ext>
            </a:extLst>
          </p:cNvPr>
          <p:cNvSpPr>
            <a:spLocks noGrp="1"/>
          </p:cNvSpPr>
          <p:nvPr>
            <p:ph type="sldNum" sz="quarter" idx="12"/>
          </p:nvPr>
        </p:nvSpPr>
        <p:spPr/>
        <p:txBody>
          <a:bodyPr/>
          <a:lstStyle>
            <a:lvl1pPr>
              <a:defRPr/>
            </a:lvl1pPr>
          </a:lstStyle>
          <a:p>
            <a:fld id="{16149E0B-4E78-4A12-A6AE-A8225CB42E39}" type="slidenum">
              <a:rPr lang="en-US" altLang="en-US"/>
              <a:pPr/>
              <a:t>‹#›</a:t>
            </a:fld>
            <a:endParaRPr lang="en-US" altLang="en-US"/>
          </a:p>
        </p:txBody>
      </p:sp>
    </p:spTree>
    <p:extLst>
      <p:ext uri="{BB962C8B-B14F-4D97-AF65-F5344CB8AC3E}">
        <p14:creationId xmlns:p14="http://schemas.microsoft.com/office/powerpoint/2010/main" val="179386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01694-27BC-4D6E-AC56-48F3072567EE}"/>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E1A0BBAF-A722-4782-80EB-EA17D42EFE72}" type="datetime1">
              <a:rPr lang="en-US" altLang="en-US"/>
              <a:pPr>
                <a:defRPr/>
              </a:pPr>
              <a:t>11/16/2021</a:t>
            </a:fld>
            <a:endParaRPr lang="en-US" altLang="en-US"/>
          </a:p>
        </p:txBody>
      </p:sp>
      <p:sp>
        <p:nvSpPr>
          <p:cNvPr id="5" name="Footer Placeholder 4">
            <a:extLst>
              <a:ext uri="{FF2B5EF4-FFF2-40B4-BE49-F238E27FC236}">
                <a16:creationId xmlns:a16="http://schemas.microsoft.com/office/drawing/2014/main" id="{C2B46EC0-CC1F-4B45-BA22-8F22AAB1AADA}"/>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6" name="Slide Number Placeholder 5">
            <a:extLst>
              <a:ext uri="{FF2B5EF4-FFF2-40B4-BE49-F238E27FC236}">
                <a16:creationId xmlns:a16="http://schemas.microsoft.com/office/drawing/2014/main" id="{4D7DDDFF-A6BC-4CC8-BCD3-B77D031ADB29}"/>
              </a:ext>
            </a:extLst>
          </p:cNvPr>
          <p:cNvSpPr>
            <a:spLocks noGrp="1"/>
          </p:cNvSpPr>
          <p:nvPr>
            <p:ph type="sldNum" sz="quarter" idx="12"/>
          </p:nvPr>
        </p:nvSpPr>
        <p:spPr/>
        <p:txBody>
          <a:bodyPr/>
          <a:lstStyle>
            <a:lvl1pPr>
              <a:defRPr/>
            </a:lvl1pPr>
          </a:lstStyle>
          <a:p>
            <a:fld id="{1406CDF4-A56F-4B3E-AF2D-D746C4FA994D}" type="slidenum">
              <a:rPr lang="en-US" altLang="en-US"/>
              <a:pPr/>
              <a:t>‹#›</a:t>
            </a:fld>
            <a:endParaRPr lang="en-US" altLang="en-US"/>
          </a:p>
        </p:txBody>
      </p:sp>
    </p:spTree>
    <p:extLst>
      <p:ext uri="{BB962C8B-B14F-4D97-AF65-F5344CB8AC3E}">
        <p14:creationId xmlns:p14="http://schemas.microsoft.com/office/powerpoint/2010/main" val="286328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0791D8-1817-45C2-AAB1-F4D334269DC3}"/>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3C66001C-39A1-4A6A-8808-015D2FB14875}" type="datetime1">
              <a:rPr lang="en-US" altLang="en-US"/>
              <a:pPr>
                <a:defRPr/>
              </a:pPr>
              <a:t>11/16/2021</a:t>
            </a:fld>
            <a:endParaRPr lang="en-US" altLang="en-US"/>
          </a:p>
        </p:txBody>
      </p:sp>
      <p:sp>
        <p:nvSpPr>
          <p:cNvPr id="5" name="Footer Placeholder 4">
            <a:extLst>
              <a:ext uri="{FF2B5EF4-FFF2-40B4-BE49-F238E27FC236}">
                <a16:creationId xmlns:a16="http://schemas.microsoft.com/office/drawing/2014/main" id="{00F6C311-BB70-4F4C-9852-65FA1824E303}"/>
              </a:ext>
            </a:extLst>
          </p:cNvPr>
          <p:cNvSpPr>
            <a:spLocks noGrp="1"/>
          </p:cNvSpPr>
          <p:nvPr>
            <p:ph type="ftr" sz="quarter" idx="11"/>
          </p:nvPr>
        </p:nvSpPr>
        <p:spPr/>
        <p:txBody>
          <a:bodyPr/>
          <a:lstStyle>
            <a:lvl1pPr>
              <a:defRPr/>
            </a:lvl1pPr>
          </a:lstStyle>
          <a:p>
            <a:pPr>
              <a:defRPr/>
            </a:pPr>
            <a:r>
              <a:rPr lang="en-US" altLang="en-US"/>
              <a:t>Copyright ©2011 Commonwealth of Pennsylvania</a:t>
            </a:r>
          </a:p>
        </p:txBody>
      </p:sp>
      <p:sp>
        <p:nvSpPr>
          <p:cNvPr id="6" name="Slide Number Placeholder 5">
            <a:extLst>
              <a:ext uri="{FF2B5EF4-FFF2-40B4-BE49-F238E27FC236}">
                <a16:creationId xmlns:a16="http://schemas.microsoft.com/office/drawing/2014/main" id="{994448E3-EF72-4259-9A32-F84DD52DEE92}"/>
              </a:ext>
            </a:extLst>
          </p:cNvPr>
          <p:cNvSpPr>
            <a:spLocks noGrp="1"/>
          </p:cNvSpPr>
          <p:nvPr>
            <p:ph type="sldNum" sz="quarter" idx="12"/>
          </p:nvPr>
        </p:nvSpPr>
        <p:spPr/>
        <p:txBody>
          <a:bodyPr/>
          <a:lstStyle>
            <a:lvl1pPr>
              <a:defRPr/>
            </a:lvl1pPr>
          </a:lstStyle>
          <a:p>
            <a:fld id="{A7F919FD-96C5-4F3C-96B1-92EE785CCAA6}" type="slidenum">
              <a:rPr lang="en-US" altLang="en-US"/>
              <a:pPr/>
              <a:t>‹#›</a:t>
            </a:fld>
            <a:endParaRPr lang="en-US" altLang="en-US"/>
          </a:p>
        </p:txBody>
      </p:sp>
    </p:spTree>
    <p:extLst>
      <p:ext uri="{BB962C8B-B14F-4D97-AF65-F5344CB8AC3E}">
        <p14:creationId xmlns:p14="http://schemas.microsoft.com/office/powerpoint/2010/main" val="68002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258B96-CDC7-432F-B880-4A2ABA85BD7F}"/>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62276A3B-99D5-4511-9984-DBFF2A5078C6}" type="datetime1">
              <a:rPr lang="en-US" altLang="en-US"/>
              <a:pPr>
                <a:defRPr/>
              </a:pPr>
              <a:t>11/16/2021</a:t>
            </a:fld>
            <a:endParaRPr lang="en-US" altLang="en-US"/>
          </a:p>
        </p:txBody>
      </p:sp>
      <p:sp>
        <p:nvSpPr>
          <p:cNvPr id="5" name="Footer Placeholder 4">
            <a:extLst>
              <a:ext uri="{FF2B5EF4-FFF2-40B4-BE49-F238E27FC236}">
                <a16:creationId xmlns:a16="http://schemas.microsoft.com/office/drawing/2014/main" id="{C0BFCB95-E260-4DCC-B5C8-3A7743EE0A08}"/>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6" name="Slide Number Placeholder 5">
            <a:extLst>
              <a:ext uri="{FF2B5EF4-FFF2-40B4-BE49-F238E27FC236}">
                <a16:creationId xmlns:a16="http://schemas.microsoft.com/office/drawing/2014/main" id="{E84F7373-A06A-4B98-BF6A-E8692C8C96E3}"/>
              </a:ext>
            </a:extLst>
          </p:cNvPr>
          <p:cNvSpPr>
            <a:spLocks noGrp="1"/>
          </p:cNvSpPr>
          <p:nvPr>
            <p:ph type="sldNum" sz="quarter" idx="12"/>
          </p:nvPr>
        </p:nvSpPr>
        <p:spPr/>
        <p:txBody>
          <a:bodyPr/>
          <a:lstStyle>
            <a:lvl1pPr>
              <a:defRPr/>
            </a:lvl1pPr>
          </a:lstStyle>
          <a:p>
            <a:fld id="{21B68DED-0125-4E06-9EC0-8B57D736F713}" type="slidenum">
              <a:rPr lang="en-US" altLang="en-US"/>
              <a:pPr/>
              <a:t>‹#›</a:t>
            </a:fld>
            <a:endParaRPr lang="en-US" altLang="en-US"/>
          </a:p>
        </p:txBody>
      </p:sp>
    </p:spTree>
    <p:extLst>
      <p:ext uri="{BB962C8B-B14F-4D97-AF65-F5344CB8AC3E}">
        <p14:creationId xmlns:p14="http://schemas.microsoft.com/office/powerpoint/2010/main" val="261327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8F576-D00E-45D3-936A-8BC4D72596ED}"/>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3F06C697-B9D4-4228-890B-F32349F1EEE1}" type="datetime1">
              <a:rPr lang="en-US" altLang="en-US"/>
              <a:pPr>
                <a:defRPr/>
              </a:pPr>
              <a:t>11/16/2021</a:t>
            </a:fld>
            <a:endParaRPr lang="en-US" altLang="en-US"/>
          </a:p>
        </p:txBody>
      </p:sp>
      <p:sp>
        <p:nvSpPr>
          <p:cNvPr id="6" name="Footer Placeholder 5">
            <a:extLst>
              <a:ext uri="{FF2B5EF4-FFF2-40B4-BE49-F238E27FC236}">
                <a16:creationId xmlns:a16="http://schemas.microsoft.com/office/drawing/2014/main" id="{A79F8B76-754A-4EA5-A1DB-474C78C4C175}"/>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7" name="Slide Number Placeholder 6">
            <a:extLst>
              <a:ext uri="{FF2B5EF4-FFF2-40B4-BE49-F238E27FC236}">
                <a16:creationId xmlns:a16="http://schemas.microsoft.com/office/drawing/2014/main" id="{33E53755-7955-4BC4-AA95-C43C331705DC}"/>
              </a:ext>
            </a:extLst>
          </p:cNvPr>
          <p:cNvSpPr>
            <a:spLocks noGrp="1"/>
          </p:cNvSpPr>
          <p:nvPr>
            <p:ph type="sldNum" sz="quarter" idx="12"/>
          </p:nvPr>
        </p:nvSpPr>
        <p:spPr/>
        <p:txBody>
          <a:bodyPr/>
          <a:lstStyle>
            <a:lvl1pPr>
              <a:defRPr/>
            </a:lvl1pPr>
          </a:lstStyle>
          <a:p>
            <a:fld id="{211CE1C9-B9F4-41BF-B8CC-26143EB23AB2}" type="slidenum">
              <a:rPr lang="en-US" altLang="en-US"/>
              <a:pPr/>
              <a:t>‹#›</a:t>
            </a:fld>
            <a:endParaRPr lang="en-US" altLang="en-US"/>
          </a:p>
        </p:txBody>
      </p:sp>
    </p:spTree>
    <p:extLst>
      <p:ext uri="{BB962C8B-B14F-4D97-AF65-F5344CB8AC3E}">
        <p14:creationId xmlns:p14="http://schemas.microsoft.com/office/powerpoint/2010/main" val="23806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777AAF-6348-4435-B1C2-563A1E42C0C2}"/>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14B80977-2A52-4F58-907C-D66F162C73C7}" type="datetime1">
              <a:rPr lang="en-US" altLang="en-US"/>
              <a:pPr>
                <a:defRPr/>
              </a:pPr>
              <a:t>11/16/2021</a:t>
            </a:fld>
            <a:endParaRPr lang="en-US" altLang="en-US"/>
          </a:p>
        </p:txBody>
      </p:sp>
      <p:sp>
        <p:nvSpPr>
          <p:cNvPr id="8" name="Footer Placeholder 7">
            <a:extLst>
              <a:ext uri="{FF2B5EF4-FFF2-40B4-BE49-F238E27FC236}">
                <a16:creationId xmlns:a16="http://schemas.microsoft.com/office/drawing/2014/main" id="{C64076B5-6DA7-4593-ACFF-800FB74BCCD6}"/>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9" name="Slide Number Placeholder 8">
            <a:extLst>
              <a:ext uri="{FF2B5EF4-FFF2-40B4-BE49-F238E27FC236}">
                <a16:creationId xmlns:a16="http://schemas.microsoft.com/office/drawing/2014/main" id="{27287648-D445-4902-A533-8C3E2701DD0F}"/>
              </a:ext>
            </a:extLst>
          </p:cNvPr>
          <p:cNvSpPr>
            <a:spLocks noGrp="1"/>
          </p:cNvSpPr>
          <p:nvPr>
            <p:ph type="sldNum" sz="quarter" idx="12"/>
          </p:nvPr>
        </p:nvSpPr>
        <p:spPr/>
        <p:txBody>
          <a:bodyPr/>
          <a:lstStyle>
            <a:lvl1pPr>
              <a:defRPr/>
            </a:lvl1pPr>
          </a:lstStyle>
          <a:p>
            <a:fld id="{E459C0B6-7DAF-4885-B308-A16AB4A4D4B0}" type="slidenum">
              <a:rPr lang="en-US" altLang="en-US"/>
              <a:pPr/>
              <a:t>‹#›</a:t>
            </a:fld>
            <a:endParaRPr lang="en-US" altLang="en-US"/>
          </a:p>
        </p:txBody>
      </p:sp>
    </p:spTree>
    <p:extLst>
      <p:ext uri="{BB962C8B-B14F-4D97-AF65-F5344CB8AC3E}">
        <p14:creationId xmlns:p14="http://schemas.microsoft.com/office/powerpoint/2010/main" val="95720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ECD88B-9BD8-41AD-9273-5E1EF2126776}"/>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4D7D4084-6A0A-42B3-B8BE-172FBF7A67F5}" type="datetime1">
              <a:rPr lang="en-US" altLang="en-US"/>
              <a:pPr>
                <a:defRPr/>
              </a:pPr>
              <a:t>11/16/2021</a:t>
            </a:fld>
            <a:endParaRPr lang="en-US" altLang="en-US"/>
          </a:p>
        </p:txBody>
      </p:sp>
      <p:sp>
        <p:nvSpPr>
          <p:cNvPr id="4" name="Footer Placeholder 3">
            <a:extLst>
              <a:ext uri="{FF2B5EF4-FFF2-40B4-BE49-F238E27FC236}">
                <a16:creationId xmlns:a16="http://schemas.microsoft.com/office/drawing/2014/main" id="{E1F190C2-16F8-4E06-BBEE-8B956059C0CA}"/>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5" name="Slide Number Placeholder 4">
            <a:extLst>
              <a:ext uri="{FF2B5EF4-FFF2-40B4-BE49-F238E27FC236}">
                <a16:creationId xmlns:a16="http://schemas.microsoft.com/office/drawing/2014/main" id="{691BB93B-6FCE-40EB-9C19-11181551EF5A}"/>
              </a:ext>
            </a:extLst>
          </p:cNvPr>
          <p:cNvSpPr>
            <a:spLocks noGrp="1"/>
          </p:cNvSpPr>
          <p:nvPr>
            <p:ph type="sldNum" sz="quarter" idx="12"/>
          </p:nvPr>
        </p:nvSpPr>
        <p:spPr/>
        <p:txBody>
          <a:bodyPr/>
          <a:lstStyle>
            <a:lvl1pPr>
              <a:defRPr/>
            </a:lvl1pPr>
          </a:lstStyle>
          <a:p>
            <a:fld id="{F384B26E-CA08-4192-B2AB-5BF75DD9AF8A}" type="slidenum">
              <a:rPr lang="en-US" altLang="en-US"/>
              <a:pPr/>
              <a:t>‹#›</a:t>
            </a:fld>
            <a:endParaRPr lang="en-US" altLang="en-US"/>
          </a:p>
        </p:txBody>
      </p:sp>
    </p:spTree>
    <p:extLst>
      <p:ext uri="{BB962C8B-B14F-4D97-AF65-F5344CB8AC3E}">
        <p14:creationId xmlns:p14="http://schemas.microsoft.com/office/powerpoint/2010/main" val="241349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726E6-3DF9-47B4-9C66-C0A2F9763E3A}"/>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D9800633-91AC-4969-ACD5-F64580793DC2}" type="datetime1">
              <a:rPr lang="en-US" altLang="en-US"/>
              <a:pPr>
                <a:defRPr/>
              </a:pPr>
              <a:t>11/16/2021</a:t>
            </a:fld>
            <a:endParaRPr lang="en-US" altLang="en-US"/>
          </a:p>
        </p:txBody>
      </p:sp>
      <p:sp>
        <p:nvSpPr>
          <p:cNvPr id="3" name="Footer Placeholder 2">
            <a:extLst>
              <a:ext uri="{FF2B5EF4-FFF2-40B4-BE49-F238E27FC236}">
                <a16:creationId xmlns:a16="http://schemas.microsoft.com/office/drawing/2014/main" id="{BAED8EB5-A6FE-4A74-8C16-E75E125A3BFB}"/>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4" name="Slide Number Placeholder 3">
            <a:extLst>
              <a:ext uri="{FF2B5EF4-FFF2-40B4-BE49-F238E27FC236}">
                <a16:creationId xmlns:a16="http://schemas.microsoft.com/office/drawing/2014/main" id="{CFEBD5D6-91C9-4B63-9812-7EAA9FDC0B79}"/>
              </a:ext>
            </a:extLst>
          </p:cNvPr>
          <p:cNvSpPr>
            <a:spLocks noGrp="1"/>
          </p:cNvSpPr>
          <p:nvPr>
            <p:ph type="sldNum" sz="quarter" idx="12"/>
          </p:nvPr>
        </p:nvSpPr>
        <p:spPr/>
        <p:txBody>
          <a:bodyPr/>
          <a:lstStyle>
            <a:lvl1pPr>
              <a:defRPr/>
            </a:lvl1pPr>
          </a:lstStyle>
          <a:p>
            <a:fld id="{D5C6E9CC-8E29-48A8-9D86-9489DCCA1BA7}" type="slidenum">
              <a:rPr lang="en-US" altLang="en-US"/>
              <a:pPr/>
              <a:t>‹#›</a:t>
            </a:fld>
            <a:endParaRPr lang="en-US" altLang="en-US"/>
          </a:p>
        </p:txBody>
      </p:sp>
    </p:spTree>
    <p:extLst>
      <p:ext uri="{BB962C8B-B14F-4D97-AF65-F5344CB8AC3E}">
        <p14:creationId xmlns:p14="http://schemas.microsoft.com/office/powerpoint/2010/main" val="145862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1B31BB5-1351-457D-8463-87A32CA7B98D}"/>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2BD0109F-7112-457A-B779-DF91120DFC96}" type="datetime1">
              <a:rPr lang="en-US" altLang="en-US"/>
              <a:pPr>
                <a:defRPr/>
              </a:pPr>
              <a:t>11/16/2021</a:t>
            </a:fld>
            <a:endParaRPr lang="en-US" altLang="en-US"/>
          </a:p>
        </p:txBody>
      </p:sp>
      <p:sp>
        <p:nvSpPr>
          <p:cNvPr id="6" name="Footer Placeholder 5">
            <a:extLst>
              <a:ext uri="{FF2B5EF4-FFF2-40B4-BE49-F238E27FC236}">
                <a16:creationId xmlns:a16="http://schemas.microsoft.com/office/drawing/2014/main" id="{56061804-A590-411D-A5F5-6A7D0F362192}"/>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7" name="Slide Number Placeholder 6">
            <a:extLst>
              <a:ext uri="{FF2B5EF4-FFF2-40B4-BE49-F238E27FC236}">
                <a16:creationId xmlns:a16="http://schemas.microsoft.com/office/drawing/2014/main" id="{EAF369A9-7A1F-4E74-A36E-8E9D4861379E}"/>
              </a:ext>
            </a:extLst>
          </p:cNvPr>
          <p:cNvSpPr>
            <a:spLocks noGrp="1"/>
          </p:cNvSpPr>
          <p:nvPr>
            <p:ph type="sldNum" sz="quarter" idx="12"/>
          </p:nvPr>
        </p:nvSpPr>
        <p:spPr/>
        <p:txBody>
          <a:bodyPr/>
          <a:lstStyle>
            <a:lvl1pPr>
              <a:defRPr/>
            </a:lvl1pPr>
          </a:lstStyle>
          <a:p>
            <a:fld id="{9251B970-51FF-4486-8D03-841D3B409702}" type="slidenum">
              <a:rPr lang="en-US" altLang="en-US"/>
              <a:pPr/>
              <a:t>‹#›</a:t>
            </a:fld>
            <a:endParaRPr lang="en-US" altLang="en-US"/>
          </a:p>
        </p:txBody>
      </p:sp>
    </p:spTree>
    <p:extLst>
      <p:ext uri="{BB962C8B-B14F-4D97-AF65-F5344CB8AC3E}">
        <p14:creationId xmlns:p14="http://schemas.microsoft.com/office/powerpoint/2010/main" val="238763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F40847D-D4ED-4C38-9AD4-CFE8E2E8EB91}"/>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8E069C8E-D95D-4FA3-9F00-3C5AE4249DFD}" type="datetime1">
              <a:rPr lang="en-US" altLang="en-US"/>
              <a:pPr>
                <a:defRPr/>
              </a:pPr>
              <a:t>11/16/2021</a:t>
            </a:fld>
            <a:endParaRPr lang="en-US" altLang="en-US"/>
          </a:p>
        </p:txBody>
      </p:sp>
      <p:sp>
        <p:nvSpPr>
          <p:cNvPr id="6" name="Footer Placeholder 5">
            <a:extLst>
              <a:ext uri="{FF2B5EF4-FFF2-40B4-BE49-F238E27FC236}">
                <a16:creationId xmlns:a16="http://schemas.microsoft.com/office/drawing/2014/main" id="{BC8D32F1-1D79-497F-8236-425D2ACE3ED2}"/>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7" name="Slide Number Placeholder 6">
            <a:extLst>
              <a:ext uri="{FF2B5EF4-FFF2-40B4-BE49-F238E27FC236}">
                <a16:creationId xmlns:a16="http://schemas.microsoft.com/office/drawing/2014/main" id="{42636C2E-DF1E-4721-8804-5A3D89B80E4D}"/>
              </a:ext>
            </a:extLst>
          </p:cNvPr>
          <p:cNvSpPr>
            <a:spLocks noGrp="1"/>
          </p:cNvSpPr>
          <p:nvPr>
            <p:ph type="sldNum" sz="quarter" idx="12"/>
          </p:nvPr>
        </p:nvSpPr>
        <p:spPr/>
        <p:txBody>
          <a:bodyPr/>
          <a:lstStyle>
            <a:lvl1pPr>
              <a:defRPr/>
            </a:lvl1pPr>
          </a:lstStyle>
          <a:p>
            <a:fld id="{336145D1-F7C2-4A91-BAC7-1A5DD54C9DCA}" type="slidenum">
              <a:rPr lang="en-US" altLang="en-US"/>
              <a:pPr/>
              <a:t>‹#›</a:t>
            </a:fld>
            <a:endParaRPr lang="en-US" altLang="en-US"/>
          </a:p>
        </p:txBody>
      </p:sp>
    </p:spTree>
    <p:extLst>
      <p:ext uri="{BB962C8B-B14F-4D97-AF65-F5344CB8AC3E}">
        <p14:creationId xmlns:p14="http://schemas.microsoft.com/office/powerpoint/2010/main" val="112286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399ED5-B818-4475-8964-AFDE15815196}"/>
              </a:ext>
            </a:extLst>
          </p:cNvPr>
          <p:cNvSpPr>
            <a:spLocks noGrp="1"/>
          </p:cNvSpPr>
          <p:nvPr>
            <p:ph type="title"/>
          </p:nvPr>
        </p:nvSpPr>
        <p:spPr bwMode="auto">
          <a:xfrm>
            <a:off x="4564063" y="0"/>
            <a:ext cx="41227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576BAED-5F7E-4352-994F-04F0F6CBDF2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974E4151-5AB4-40AE-8F95-DB3C0446CD30}"/>
              </a:ext>
            </a:extLst>
          </p:cNvPr>
          <p:cNvSpPr>
            <a:spLocks noGrp="1"/>
          </p:cNvSpPr>
          <p:nvPr>
            <p:ph type="ftr" sz="quarter" idx="3"/>
          </p:nvPr>
        </p:nvSpPr>
        <p:spPr>
          <a:xfrm>
            <a:off x="736600" y="6538913"/>
            <a:ext cx="2903538" cy="319087"/>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chemeClr val="bg1"/>
                </a:solidFill>
                <a:latin typeface="Calibri" panose="020F0502020204030204" pitchFamily="34" charset="0"/>
              </a:defRPr>
            </a:lvl1pPr>
          </a:lstStyle>
          <a:p>
            <a:pPr>
              <a:defRPr/>
            </a:pPr>
            <a:r>
              <a:rPr lang="en-US" altLang="en-US"/>
              <a:t>Copyright ©2010 Commonwealth of Pennsylvania</a:t>
            </a:r>
            <a:endParaRPr lang="en-US" altLang="en-US" b="1"/>
          </a:p>
        </p:txBody>
      </p:sp>
      <p:sp>
        <p:nvSpPr>
          <p:cNvPr id="6" name="Slide Number Placeholder 5">
            <a:extLst>
              <a:ext uri="{FF2B5EF4-FFF2-40B4-BE49-F238E27FC236}">
                <a16:creationId xmlns:a16="http://schemas.microsoft.com/office/drawing/2014/main" id="{E4221A21-0E40-467D-8237-47FC40DCA133}"/>
              </a:ext>
            </a:extLst>
          </p:cNvPr>
          <p:cNvSpPr>
            <a:spLocks noGrp="1"/>
          </p:cNvSpPr>
          <p:nvPr>
            <p:ph type="sldNum" sz="quarter" idx="4"/>
          </p:nvPr>
        </p:nvSpPr>
        <p:spPr>
          <a:xfrm>
            <a:off x="7602538" y="6538913"/>
            <a:ext cx="1084262" cy="3190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Calibri" panose="020F0502020204030204" pitchFamily="34" charset="0"/>
              </a:defRPr>
            </a:lvl1pPr>
          </a:lstStyle>
          <a:p>
            <a:fld id="{0521F1EA-EBD0-4164-9E88-A77D07AF28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dt="0"/>
  <p:txStyles>
    <p:titleStyle>
      <a:lvl1pPr algn="r" defTabSz="457200" rtl="0" eaLnBrk="0" fontAlgn="base" hangingPunct="0">
        <a:spcBef>
          <a:spcPct val="0"/>
        </a:spcBef>
        <a:spcAft>
          <a:spcPct val="0"/>
        </a:spcAft>
        <a:defRPr sz="3200" b="1" kern="1200">
          <a:solidFill>
            <a:schemeClr val="bg1"/>
          </a:solidFill>
          <a:latin typeface="Calibri" pitchFamily="34" charset="0"/>
          <a:ea typeface="ＭＳ Ｐゴシック" charset="0"/>
          <a:cs typeface="Calibri" pitchFamily="34" charset="0"/>
        </a:defRPr>
      </a:lvl1pPr>
      <a:lvl2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2pPr>
      <a:lvl3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3pPr>
      <a:lvl4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4pPr>
      <a:lvl5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5pPr>
      <a:lvl6pPr marL="4572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6pPr>
      <a:lvl7pPr marL="9144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7pPr>
      <a:lvl8pPr marL="13716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8pPr>
      <a:lvl9pPr marL="18288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2"/>
          </a:solidFill>
          <a:latin typeface="Calibri" pitchFamily="34" charset="0"/>
          <a:ea typeface="ＭＳ Ｐゴシック" charset="0"/>
          <a:cs typeface="Calibri"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libri" pitchFamily="34" charset="0"/>
          <a:ea typeface="Calibri" pitchFamily="-112" charset="0"/>
          <a:cs typeface="Calibri"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2D8EFF"/>
          </a:solidFill>
          <a:latin typeface="Calibri" pitchFamily="34" charset="0"/>
          <a:ea typeface="Calibri" pitchFamily="-112" charset="0"/>
          <a:cs typeface="Calibri"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95C2F8"/>
          </a:solidFill>
          <a:latin typeface="Calibri" pitchFamily="34" charset="0"/>
          <a:ea typeface="Calibri" pitchFamily="-112" charset="0"/>
          <a:cs typeface="Calibri"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2"/>
          </a:solidFill>
          <a:latin typeface="Calibri" pitchFamily="34" charset="0"/>
          <a:ea typeface="Calibri" pitchFamily="-112"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desas.org/Page/Viewer/ViewPage/1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desas.org/CMap/CFramewor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desas.org/Page/Viewer/ViewPage/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desas.org/Page/Viewer/ViewPage/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desas.org/Page/Viewer/ViewPage/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desas.org/Standard/VerticalView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Box 5">
            <a:extLst>
              <a:ext uri="{FF2B5EF4-FFF2-40B4-BE49-F238E27FC236}">
                <a16:creationId xmlns:a16="http://schemas.microsoft.com/office/drawing/2014/main" id="{D5FDA54F-6272-4A44-AEA5-58F621747B2F}"/>
              </a:ext>
            </a:extLst>
          </p:cNvPr>
          <p:cNvSpPr txBox="1">
            <a:spLocks noChangeArrowheads="1"/>
          </p:cNvSpPr>
          <p:nvPr/>
        </p:nvSpPr>
        <p:spPr bwMode="auto">
          <a:xfrm>
            <a:off x="736600" y="5508625"/>
            <a:ext cx="7915256" cy="58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r>
              <a:rPr lang="en-US" altLang="en-US" b="1" dirty="0">
                <a:solidFill>
                  <a:schemeClr val="bg1"/>
                </a:solidFill>
                <a:latin typeface="Trebuchet MS Bold" panose="020B0703020202020204" pitchFamily="34" charset="0"/>
                <a:ea typeface="Calibri" panose="020F0502020204030204" pitchFamily="34" charset="0"/>
                <a:cs typeface="Arial" panose="020B0604020202020204" pitchFamily="34" charset="0"/>
              </a:rPr>
              <a:t>Understanding the PA Core Standards</a:t>
            </a:r>
          </a:p>
        </p:txBody>
      </p:sp>
      <p:sp>
        <p:nvSpPr>
          <p:cNvPr id="15363" name="Footer Placeholder 1">
            <a:extLst>
              <a:ext uri="{FF2B5EF4-FFF2-40B4-BE49-F238E27FC236}">
                <a16:creationId xmlns:a16="http://schemas.microsoft.com/office/drawing/2014/main" id="{68224959-9B0A-4213-B3A3-E74846D054A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ea typeface="Calibri" panose="020F0502020204030204" pitchFamily="34" charset="0"/>
                <a:cs typeface="Arial" panose="020B0604020202020204" pitchFamily="34" charset="0"/>
              </a:rPr>
              <a:t>Copyright ©2011 Commonwealth of Pennsylvania</a:t>
            </a:r>
          </a:p>
        </p:txBody>
      </p:sp>
      <p:sp>
        <p:nvSpPr>
          <p:cNvPr id="15364" name="Slide Number Placeholder 2">
            <a:extLst>
              <a:ext uri="{FF2B5EF4-FFF2-40B4-BE49-F238E27FC236}">
                <a16:creationId xmlns:a16="http://schemas.microsoft.com/office/drawing/2014/main" id="{D17F15C4-73E6-4D30-BDF8-F37E3D1360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E7FDFB43-A61D-422B-A3ED-6DD7B6892139}" type="slidenum">
              <a:rPr lang="en-US" altLang="en-US" sz="1200">
                <a:solidFill>
                  <a:schemeClr val="bg1"/>
                </a:solidFill>
                <a:ea typeface="Calibri" panose="020F0502020204030204" pitchFamily="34" charset="0"/>
                <a:cs typeface="Arial" panose="020B0604020202020204" pitchFamily="34" charset="0"/>
              </a:rPr>
              <a:pPr>
                <a:spcBef>
                  <a:spcPct val="0"/>
                </a:spcBef>
                <a:buFontTx/>
                <a:buNone/>
              </a:pPr>
              <a:t>1</a:t>
            </a:fld>
            <a:endParaRPr lang="en-US" altLang="en-US" sz="1200">
              <a:solidFill>
                <a:schemeClr val="bg1"/>
              </a:solidFill>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CC34FB0D-C032-471A-82E7-68F46E3CC3FD}"/>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Emphasis Guides</a:t>
            </a:r>
          </a:p>
        </p:txBody>
      </p:sp>
      <p:sp>
        <p:nvSpPr>
          <p:cNvPr id="46082" name="Content Placeholder 2">
            <a:extLst>
              <a:ext uri="{FF2B5EF4-FFF2-40B4-BE49-F238E27FC236}">
                <a16:creationId xmlns:a16="http://schemas.microsoft.com/office/drawing/2014/main" id="{9320ED59-C638-47C9-86E6-D9E3FE2B52A5}"/>
              </a:ext>
            </a:extLst>
          </p:cNvPr>
          <p:cNvSpPr>
            <a:spLocks noGrp="1"/>
          </p:cNvSpPr>
          <p:nvPr>
            <p:ph idx="1"/>
          </p:nvPr>
        </p:nvSpPr>
        <p:spPr>
          <a:xfrm>
            <a:off x="323850" y="1646238"/>
            <a:ext cx="8362950" cy="4030662"/>
          </a:xfrm>
        </p:spPr>
        <p:txBody>
          <a:bodyPr/>
          <a:lstStyle/>
          <a:p>
            <a:pPr marL="0" indent="0" algn="ctr">
              <a:buFont typeface="Arial" panose="020B0604020202020204" pitchFamily="34" charset="0"/>
              <a:buNone/>
              <a:defRPr/>
            </a:pPr>
            <a:endParaRPr lang="en-US" altLang="en-US" dirty="0">
              <a:solidFill>
                <a:schemeClr val="accent6"/>
              </a:solidFill>
              <a:ea typeface="ＭＳ Ｐゴシック" panose="020B0600070205080204" pitchFamily="34" charset="-128"/>
            </a:endParaRPr>
          </a:p>
          <a:p>
            <a:pPr marL="0" indent="0" algn="ctr">
              <a:buFont typeface="Arial" panose="020B0604020202020204" pitchFamily="34" charset="0"/>
              <a:buNone/>
              <a:defRPr/>
            </a:pPr>
            <a:endParaRPr lang="en-US" altLang="en-US" b="1" dirty="0">
              <a:solidFill>
                <a:schemeClr val="accent6"/>
              </a:solidFill>
              <a:ea typeface="ＭＳ Ｐゴシック" panose="020B0600070205080204" pitchFamily="34" charset="-128"/>
            </a:endParaRPr>
          </a:p>
          <a:p>
            <a:pPr marL="0" indent="0" algn="ctr">
              <a:buFont typeface="Arial" panose="020B0604020202020204" pitchFamily="34" charset="0"/>
              <a:buNone/>
              <a:defRPr/>
            </a:pPr>
            <a:r>
              <a:rPr lang="en-US" altLang="en-US" b="1" dirty="0">
                <a:solidFill>
                  <a:schemeClr val="accent6"/>
                </a:solidFill>
                <a:ea typeface="ＭＳ Ｐゴシック" panose="020B0600070205080204" pitchFamily="34" charset="-128"/>
              </a:rPr>
              <a:t>Emphasis Guides detail the major concepts/topics for a grade level.</a:t>
            </a:r>
          </a:p>
        </p:txBody>
      </p:sp>
      <p:sp>
        <p:nvSpPr>
          <p:cNvPr id="33795" name="Footer Placeholder 3">
            <a:extLst>
              <a:ext uri="{FF2B5EF4-FFF2-40B4-BE49-F238E27FC236}">
                <a16:creationId xmlns:a16="http://schemas.microsoft.com/office/drawing/2014/main" id="{E4C237FE-55B1-40CF-A9F4-2D0C3484F4F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33796" name="Slide Number Placeholder 4">
            <a:extLst>
              <a:ext uri="{FF2B5EF4-FFF2-40B4-BE49-F238E27FC236}">
                <a16:creationId xmlns:a16="http://schemas.microsoft.com/office/drawing/2014/main" id="{2E6D727B-5743-4674-B949-6E6FFC3D80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632F089D-68EC-4234-AB73-C28CB3270C1C}" type="slidenum">
              <a:rPr lang="en-US" altLang="en-US" sz="1200">
                <a:solidFill>
                  <a:schemeClr val="bg1"/>
                </a:solidFill>
              </a:rPr>
              <a:pPr>
                <a:spcBef>
                  <a:spcPct val="0"/>
                </a:spcBef>
                <a:buFontTx/>
                <a:buNone/>
              </a:pPr>
              <a:t>10</a:t>
            </a:fld>
            <a:endParaRPr lang="en-US" altLang="en-US" sz="12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49A8EF-364D-40BA-816B-28950B4A9980}"/>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211355D6-CF02-4999-87D3-8C7A3C760ACB}"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11</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pic>
        <p:nvPicPr>
          <p:cNvPr id="3" name="Picture 2">
            <a:extLst>
              <a:ext uri="{FF2B5EF4-FFF2-40B4-BE49-F238E27FC236}">
                <a16:creationId xmlns:a16="http://schemas.microsoft.com/office/drawing/2014/main" id="{E9699121-BCDB-D642-9950-19E73BF74B40}"/>
              </a:ext>
            </a:extLst>
          </p:cNvPr>
          <p:cNvPicPr>
            <a:picLocks noChangeAspect="1"/>
          </p:cNvPicPr>
          <p:nvPr/>
        </p:nvPicPr>
        <p:blipFill>
          <a:blip r:embed="rId3"/>
          <a:stretch>
            <a:fillRect/>
          </a:stretch>
        </p:blipFill>
        <p:spPr>
          <a:xfrm>
            <a:off x="1480310" y="1199208"/>
            <a:ext cx="6583680" cy="5170918"/>
          </a:xfrm>
          <a:prstGeom prst="rect">
            <a:avLst/>
          </a:prstGeom>
        </p:spPr>
      </p:pic>
      <p:sp>
        <p:nvSpPr>
          <p:cNvPr id="6" name="TextBox 5">
            <a:extLst>
              <a:ext uri="{FF2B5EF4-FFF2-40B4-BE49-F238E27FC236}">
                <a16:creationId xmlns:a16="http://schemas.microsoft.com/office/drawing/2014/main" id="{DCDBF1E9-8EB7-E94A-AF8C-BC4F3247C553}"/>
              </a:ext>
            </a:extLst>
          </p:cNvPr>
          <p:cNvSpPr txBox="1"/>
          <p:nvPr/>
        </p:nvSpPr>
        <p:spPr>
          <a:xfrm>
            <a:off x="3013023" y="149902"/>
            <a:ext cx="5546361" cy="1231106"/>
          </a:xfrm>
          <a:prstGeom prst="rect">
            <a:avLst/>
          </a:prstGeom>
          <a:noFill/>
        </p:spPr>
        <p:txBody>
          <a:bodyPr wrap="square" rtlCol="0">
            <a:spAutoFit/>
          </a:bodyPr>
          <a:lstStyle/>
          <a:p>
            <a:pPr algn="ctr" eaLnBrk="1" hangingPunct="1">
              <a:defRPr/>
            </a:pPr>
            <a:r>
              <a:rPr lang="en-US" altLang="en-US" sz="2800" dirty="0">
                <a:solidFill>
                  <a:schemeClr val="bg1"/>
                </a:solidFill>
                <a:ea typeface="ヒラギノ角ゴ Pro W3" panose="020B0300000000000000" pitchFamily="34" charset="-128"/>
              </a:rPr>
              <a:t>Emphasis Guide - Grade 4</a:t>
            </a:r>
          </a:p>
          <a:p>
            <a:pPr algn="ctr" eaLnBrk="1" hangingPunct="1">
              <a:defRPr/>
            </a:pPr>
            <a:r>
              <a:rPr lang="en-US" altLang="en-US" sz="2800" dirty="0">
                <a:solidFill>
                  <a:schemeClr val="bg1"/>
                </a:solidFill>
                <a:ea typeface="ヒラギノ角ゴ Pro W3" panose="020B0300000000000000" pitchFamily="34" charset="-128"/>
              </a:rPr>
              <a:t>ELA</a:t>
            </a:r>
            <a:endParaRPr lang="en-US" altLang="en-US" sz="2800" dirty="0">
              <a:highlight>
                <a:srgbClr val="FFFF00"/>
              </a:highlight>
              <a:ea typeface="ヒラギノ角ゴ Pro W3" panose="020B0300000000000000" pitchFamily="34" charset="-128"/>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C31DEB33-4264-49D4-9C63-D10B8F7A8305}"/>
              </a:ext>
            </a:extLst>
          </p:cNvPr>
          <p:cNvSpPr txBox="1">
            <a:spLocks noGrp="1"/>
          </p:cNvSpPr>
          <p:nvPr/>
        </p:nvSpPr>
        <p:spPr bwMode="auto">
          <a:xfrm>
            <a:off x="8305800" y="166688"/>
            <a:ext cx="631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4DBD9110-58B3-43BF-B929-22059A99BAE0}" type="slidenum">
              <a:rPr lang="en-US" altLang="en-US" sz="1400" b="1">
                <a:solidFill>
                  <a:srgbClr val="FFFFFF"/>
                </a:solidFill>
                <a:latin typeface="Verdana" panose="020B0604030504040204" pitchFamily="34" charset="0"/>
                <a:ea typeface="ヒラギノ角ゴ Pro W3" pitchFamily="1" charset="-128"/>
              </a:rPr>
              <a:pPr algn="r" eaLnBrk="1" hangingPunct="1">
                <a:spcBef>
                  <a:spcPct val="0"/>
                </a:spcBef>
                <a:buFontTx/>
                <a:buNone/>
              </a:pPr>
              <a:t>12</a:t>
            </a:fld>
            <a:endParaRPr lang="en-US" altLang="en-US" sz="1400" b="1">
              <a:solidFill>
                <a:srgbClr val="FFFFFF"/>
              </a:solidFill>
              <a:latin typeface="Verdana" panose="020B0604030504040204" pitchFamily="34" charset="0"/>
              <a:ea typeface="ヒラギノ角ゴ Pro W3" pitchFamily="1" charset="-128"/>
            </a:endParaRPr>
          </a:p>
        </p:txBody>
      </p:sp>
      <p:sp>
        <p:nvSpPr>
          <p:cNvPr id="64514" name="Text Box 4">
            <a:extLst>
              <a:ext uri="{FF2B5EF4-FFF2-40B4-BE49-F238E27FC236}">
                <a16:creationId xmlns:a16="http://schemas.microsoft.com/office/drawing/2014/main" id="{79BAE39A-06CA-46EC-9AF8-816746BF37DF}"/>
              </a:ext>
            </a:extLst>
          </p:cNvPr>
          <p:cNvSpPr txBox="1">
            <a:spLocks noChangeArrowheads="1"/>
          </p:cNvSpPr>
          <p:nvPr/>
        </p:nvSpPr>
        <p:spPr bwMode="auto">
          <a:xfrm>
            <a:off x="1584325" y="84138"/>
            <a:ext cx="7559675" cy="107791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defRPr/>
            </a:pPr>
            <a:r>
              <a:rPr lang="en-US" altLang="en-US" dirty="0">
                <a:solidFill>
                  <a:schemeClr val="bg1"/>
                </a:solidFill>
                <a:ea typeface="ヒラギノ角ゴ Pro W3" panose="020B0300000000000000" pitchFamily="34" charset="-128"/>
              </a:rPr>
              <a:t>Emphasis Guide - Grade 4</a:t>
            </a:r>
          </a:p>
          <a:p>
            <a:pPr algn="ctr" eaLnBrk="1" hangingPunct="1">
              <a:spcBef>
                <a:spcPct val="0"/>
              </a:spcBef>
              <a:buFontTx/>
              <a:buNone/>
              <a:defRPr/>
            </a:pPr>
            <a:r>
              <a:rPr lang="en-US" altLang="en-US" dirty="0">
                <a:solidFill>
                  <a:schemeClr val="bg1"/>
                </a:solidFill>
                <a:ea typeface="ヒラギノ角ゴ Pro W3" panose="020B0300000000000000" pitchFamily="34" charset="-128"/>
              </a:rPr>
              <a:t>Math</a:t>
            </a:r>
            <a:endParaRPr lang="en-US" altLang="en-US" dirty="0">
              <a:solidFill>
                <a:schemeClr val="tx1"/>
              </a:solidFill>
              <a:highlight>
                <a:srgbClr val="FFFF00"/>
              </a:highlight>
              <a:ea typeface="ヒラギノ角ゴ Pro W3" panose="020B0300000000000000" pitchFamily="34" charset="-128"/>
            </a:endParaRPr>
          </a:p>
        </p:txBody>
      </p:sp>
      <p:sp>
        <p:nvSpPr>
          <p:cNvPr id="5" name="Slide Number Placeholder 4">
            <a:extLst>
              <a:ext uri="{FF2B5EF4-FFF2-40B4-BE49-F238E27FC236}">
                <a16:creationId xmlns:a16="http://schemas.microsoft.com/office/drawing/2014/main" id="{618223DA-3852-4934-9ADA-6E64B2C8260A}"/>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8C4EADDF-5DCA-410F-82AC-F42B7F6CF29D}"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12</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pic>
        <p:nvPicPr>
          <p:cNvPr id="2" name="Picture 1">
            <a:extLst>
              <a:ext uri="{FF2B5EF4-FFF2-40B4-BE49-F238E27FC236}">
                <a16:creationId xmlns:a16="http://schemas.microsoft.com/office/drawing/2014/main" id="{D5A4CA23-0E0F-45EC-95D6-1428FF8E934B}"/>
              </a:ext>
            </a:extLst>
          </p:cNvPr>
          <p:cNvPicPr>
            <a:picLocks noChangeAspect="1"/>
          </p:cNvPicPr>
          <p:nvPr/>
        </p:nvPicPr>
        <p:blipFill>
          <a:blip r:embed="rId3"/>
          <a:stretch>
            <a:fillRect/>
          </a:stretch>
        </p:blipFill>
        <p:spPr>
          <a:xfrm>
            <a:off x="1567392" y="1420929"/>
            <a:ext cx="6540754" cy="475488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a:extLst>
              <a:ext uri="{FF2B5EF4-FFF2-40B4-BE49-F238E27FC236}">
                <a16:creationId xmlns:a16="http://schemas.microsoft.com/office/drawing/2014/main" id="{2CF18D55-54C5-42A8-A839-17606899AA81}"/>
              </a:ext>
            </a:extLst>
          </p:cNvPr>
          <p:cNvSpPr>
            <a:spLocks noGrp="1"/>
          </p:cNvSpPr>
          <p:nvPr>
            <p:ph type="title"/>
          </p:nvPr>
        </p:nvSpPr>
        <p:spPr/>
        <p:txBody>
          <a:bodyPr/>
          <a:lstStyle/>
          <a:p>
            <a:r>
              <a:rPr lang="en-US" altLang="en-US" dirty="0">
                <a:ea typeface="ＭＳ Ｐゴシック" panose="020B0600070205080204" pitchFamily="34" charset="-128"/>
              </a:rPr>
              <a:t>Emphasis Guides</a:t>
            </a:r>
          </a:p>
        </p:txBody>
      </p:sp>
      <p:sp>
        <p:nvSpPr>
          <p:cNvPr id="66562" name="Content Placeholder 5">
            <a:extLst>
              <a:ext uri="{FF2B5EF4-FFF2-40B4-BE49-F238E27FC236}">
                <a16:creationId xmlns:a16="http://schemas.microsoft.com/office/drawing/2014/main" id="{BB30593D-8FBE-45FA-BFE1-E20A6D05A2C1}"/>
              </a:ext>
            </a:extLst>
          </p:cNvPr>
          <p:cNvSpPr>
            <a:spLocks noGrp="1"/>
          </p:cNvSpPr>
          <p:nvPr>
            <p:ph idx="1"/>
          </p:nvPr>
        </p:nvSpPr>
        <p:spPr>
          <a:xfrm>
            <a:off x="457200" y="1914990"/>
            <a:ext cx="8229600" cy="4525963"/>
          </a:xfrm>
        </p:spPr>
        <p:txBody>
          <a:bodyPr/>
          <a:lstStyle/>
          <a:p>
            <a:pPr marL="285750" indent="-285750">
              <a:defRPr/>
            </a:pP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Doownload the Emphasis Guide</a:t>
            </a:r>
            <a:r>
              <a:rPr lang="en-US" altLang="en-US" dirty="0">
                <a:solidFill>
                  <a:schemeClr val="accent4">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 </a:t>
            </a:r>
            <a:r>
              <a:rPr lang="en-US" altLang="en-US" dirty="0">
                <a:solidFill>
                  <a:srgbClr val="241E14"/>
                </a:solidFill>
                <a:ea typeface="ＭＳ Ｐゴシック" panose="020B0600070205080204" pitchFamily="34" charset="-128"/>
              </a:rPr>
              <a:t>for your grade level. </a:t>
            </a:r>
          </a:p>
          <a:p>
            <a:pPr marL="285750" indent="-285750">
              <a:defRPr/>
            </a:pPr>
            <a:r>
              <a:rPr lang="en-US" altLang="en-US" dirty="0">
                <a:solidFill>
                  <a:srgbClr val="241E14"/>
                </a:solidFill>
                <a:ea typeface="ＭＳ Ｐゴシック" panose="020B0600070205080204" pitchFamily="34" charset="-128"/>
              </a:rPr>
              <a:t>Scan the areas of emphasis and consider they relate to the </a:t>
            </a:r>
            <a:r>
              <a:rPr lang="en-US" altLang="en-US" dirty="0">
                <a:solidFill>
                  <a:schemeClr val="accent3">
                    <a:lumMod val="50000"/>
                  </a:schemeClr>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Long Term Transfer Goals, Big Ideas, and Essential Questions</a:t>
            </a:r>
            <a:r>
              <a:rPr lang="en-US" altLang="en-US" dirty="0">
                <a:solidFill>
                  <a:srgbClr val="241E14"/>
                </a:solidFill>
                <a:ea typeface="ＭＳ Ｐゴシック" panose="020B0600070205080204" pitchFamily="34" charset="-128"/>
              </a:rPr>
              <a:t>.</a:t>
            </a:r>
          </a:p>
          <a:p>
            <a:pPr marL="285750" indent="-285750">
              <a:defRPr/>
            </a:pPr>
            <a:r>
              <a:rPr lang="en-US" altLang="en-US" dirty="0">
                <a:solidFill>
                  <a:srgbClr val="241E14"/>
                </a:solidFill>
                <a:ea typeface="ＭＳ Ｐゴシック" panose="020B0600070205080204" pitchFamily="34" charset="-128"/>
              </a:rPr>
              <a:t>How well does your curriculum align with the areas of emphasis?</a:t>
            </a:r>
          </a:p>
          <a:p>
            <a:pPr marL="285750" indent="-285750">
              <a:defRPr/>
            </a:pPr>
            <a:endParaRPr lang="en-US" altLang="en-US" dirty="0">
              <a:solidFill>
                <a:srgbClr val="241E14"/>
              </a:solidFill>
              <a:ea typeface="ＭＳ Ｐゴシック" panose="020B0600070205080204" pitchFamily="34" charset="-128"/>
            </a:endParaRPr>
          </a:p>
          <a:p>
            <a:pPr marL="285750" indent="-285750">
              <a:buFont typeface="Arial" panose="020B0604020202020204" pitchFamily="34" charset="0"/>
              <a:buNone/>
              <a:defRPr/>
            </a:pPr>
            <a:endParaRPr lang="en-US" altLang="en-US" dirty="0">
              <a:ea typeface="ＭＳ Ｐゴシック" panose="020B0600070205080204" pitchFamily="34" charset="-128"/>
            </a:endParaRPr>
          </a:p>
        </p:txBody>
      </p:sp>
      <p:sp>
        <p:nvSpPr>
          <p:cNvPr id="39939" name="Footer Placeholder 1">
            <a:extLst>
              <a:ext uri="{FF2B5EF4-FFF2-40B4-BE49-F238E27FC236}">
                <a16:creationId xmlns:a16="http://schemas.microsoft.com/office/drawing/2014/main" id="{DAD99FE3-8AA7-4B32-A2E9-33111951556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©2010 Commonwealth of Pennsylvania</a:t>
            </a:r>
          </a:p>
        </p:txBody>
      </p:sp>
      <p:sp>
        <p:nvSpPr>
          <p:cNvPr id="39940" name="Slide Number Placeholder 2">
            <a:extLst>
              <a:ext uri="{FF2B5EF4-FFF2-40B4-BE49-F238E27FC236}">
                <a16:creationId xmlns:a16="http://schemas.microsoft.com/office/drawing/2014/main" id="{0272C2B4-3095-4916-9670-BE9D4AC958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8EE9A881-0B79-48A2-B900-269B53C751AA}" type="slidenum">
              <a:rPr lang="en-US" altLang="en-US" sz="1200">
                <a:solidFill>
                  <a:schemeClr val="bg1"/>
                </a:solidFill>
              </a:rPr>
              <a:pPr>
                <a:spcBef>
                  <a:spcPct val="0"/>
                </a:spcBef>
                <a:buFontTx/>
                <a:buNone/>
              </a:pPr>
              <a:t>13</a:t>
            </a:fld>
            <a:endParaRPr lang="en-US" altLang="en-US" sz="12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a:extLst>
              <a:ext uri="{FF2B5EF4-FFF2-40B4-BE49-F238E27FC236}">
                <a16:creationId xmlns:a16="http://schemas.microsoft.com/office/drawing/2014/main" id="{624CEB3C-343C-4BDD-9CB0-FA2EF7DAD272}"/>
              </a:ext>
            </a:extLst>
          </p:cNvPr>
          <p:cNvSpPr>
            <a:spLocks noGrp="1"/>
          </p:cNvSpPr>
          <p:nvPr>
            <p:ph type="title"/>
          </p:nvPr>
        </p:nvSpPr>
        <p:spPr>
          <a:xfrm>
            <a:off x="3509963" y="0"/>
            <a:ext cx="5594350" cy="1187450"/>
          </a:xfrm>
        </p:spPr>
        <p:txBody>
          <a:bodyPr/>
          <a:lstStyle/>
          <a:p>
            <a:pPr algn="ctr"/>
            <a:r>
              <a:rPr lang="en-US" altLang="en-US">
                <a:ea typeface="ＭＳ Ｐゴシック" panose="020B0600070205080204" pitchFamily="34" charset="-128"/>
              </a:rPr>
              <a:t>Anchor and Eligible Content </a:t>
            </a:r>
          </a:p>
        </p:txBody>
      </p:sp>
      <p:sp>
        <p:nvSpPr>
          <p:cNvPr id="66562" name="Content Placeholder 5">
            <a:extLst>
              <a:ext uri="{FF2B5EF4-FFF2-40B4-BE49-F238E27FC236}">
                <a16:creationId xmlns:a16="http://schemas.microsoft.com/office/drawing/2014/main" id="{F3CF4631-880B-441F-BF23-360046E58B83}"/>
              </a:ext>
            </a:extLst>
          </p:cNvPr>
          <p:cNvSpPr>
            <a:spLocks noGrp="1"/>
          </p:cNvSpPr>
          <p:nvPr>
            <p:ph idx="1"/>
          </p:nvPr>
        </p:nvSpPr>
        <p:spPr>
          <a:xfrm>
            <a:off x="255588" y="1976438"/>
            <a:ext cx="8848725" cy="3362325"/>
          </a:xfrm>
        </p:spPr>
        <p:txBody>
          <a:bodyPr/>
          <a:lstStyle/>
          <a:p>
            <a:pPr marL="0" indent="0" algn="ctr">
              <a:buFont typeface="Arial" panose="020B0604020202020204" pitchFamily="34" charset="0"/>
              <a:buNone/>
              <a:defRPr/>
            </a:pPr>
            <a:endParaRPr lang="en-US" altLang="en-US" dirty="0">
              <a:solidFill>
                <a:srgbClr val="241E14"/>
              </a:solidFill>
              <a:ea typeface="ＭＳ Ｐゴシック" panose="020B0600070205080204" pitchFamily="34" charset="-128"/>
            </a:endParaRPr>
          </a:p>
          <a:p>
            <a:pPr marL="0" indent="0" algn="ctr">
              <a:buFont typeface="Arial" panose="020B0604020202020204" pitchFamily="34" charset="0"/>
              <a:buNone/>
              <a:defRPr/>
            </a:pPr>
            <a:r>
              <a:rPr lang="en-US" altLang="en-US" b="1" dirty="0">
                <a:solidFill>
                  <a:srgbClr val="241E14"/>
                </a:solidFill>
                <a:ea typeface="ＭＳ Ｐゴシック" panose="020B0600070205080204" pitchFamily="34" charset="-128"/>
              </a:rPr>
              <a:t>Anchor and Eligible Content documents are a blueprint for state assessments.</a:t>
            </a:r>
          </a:p>
          <a:p>
            <a:pPr marL="285750" indent="-285750">
              <a:buFont typeface="Arial" panose="020B0604020202020204" pitchFamily="34" charset="0"/>
              <a:buNone/>
              <a:defRPr/>
            </a:pPr>
            <a:endParaRPr lang="en-US" altLang="en-US" dirty="0">
              <a:ea typeface="ＭＳ Ｐゴシック" panose="020B0600070205080204" pitchFamily="34" charset="-128"/>
            </a:endParaRPr>
          </a:p>
        </p:txBody>
      </p:sp>
      <p:sp>
        <p:nvSpPr>
          <p:cNvPr id="41987" name="Footer Placeholder 1">
            <a:extLst>
              <a:ext uri="{FF2B5EF4-FFF2-40B4-BE49-F238E27FC236}">
                <a16:creationId xmlns:a16="http://schemas.microsoft.com/office/drawing/2014/main" id="{8E8EF017-E708-4FF3-9759-DA9F25213D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©2010 Commonwealth of Pennsylvania</a:t>
            </a:r>
          </a:p>
        </p:txBody>
      </p:sp>
      <p:sp>
        <p:nvSpPr>
          <p:cNvPr id="41988" name="Slide Number Placeholder 2">
            <a:extLst>
              <a:ext uri="{FF2B5EF4-FFF2-40B4-BE49-F238E27FC236}">
                <a16:creationId xmlns:a16="http://schemas.microsoft.com/office/drawing/2014/main" id="{465CDB68-CCC0-4D9A-A153-D484024153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96CD75EC-788F-4620-8883-3DB18D634B77}" type="slidenum">
              <a:rPr lang="en-US" altLang="en-US" sz="1200">
                <a:solidFill>
                  <a:schemeClr val="bg1"/>
                </a:solidFill>
              </a:rPr>
              <a:pPr>
                <a:spcBef>
                  <a:spcPct val="0"/>
                </a:spcBef>
                <a:buFontTx/>
                <a:buNone/>
              </a:pPr>
              <a:t>14</a:t>
            </a:fld>
            <a:endParaRPr lang="en-US" altLang="en-US" sz="12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a:extLst>
              <a:ext uri="{FF2B5EF4-FFF2-40B4-BE49-F238E27FC236}">
                <a16:creationId xmlns:a16="http://schemas.microsoft.com/office/drawing/2014/main" id="{AC9A8F9D-3644-49A1-9FF8-0A037A6DAE75}"/>
              </a:ext>
            </a:extLst>
          </p:cNvPr>
          <p:cNvSpPr txBox="1">
            <a:spLocks noChangeArrowheads="1"/>
          </p:cNvSpPr>
          <p:nvPr/>
        </p:nvSpPr>
        <p:spPr bwMode="auto">
          <a:xfrm>
            <a:off x="2311400" y="84138"/>
            <a:ext cx="6789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r>
              <a:rPr lang="en-US" altLang="en-US">
                <a:solidFill>
                  <a:schemeClr val="bg1"/>
                </a:solidFill>
                <a:latin typeface="Verdana" panose="020B0604030504040204" pitchFamily="34" charset="0"/>
                <a:ea typeface="ヒラギノ角ゴ Pro W3" pitchFamily="1" charset="-128"/>
              </a:rPr>
              <a:t>ELA Assessment Anchors and Eligible Content</a:t>
            </a:r>
          </a:p>
        </p:txBody>
      </p:sp>
      <p:sp>
        <p:nvSpPr>
          <p:cNvPr id="5" name="Slide Number Placeholder 4">
            <a:extLst>
              <a:ext uri="{FF2B5EF4-FFF2-40B4-BE49-F238E27FC236}">
                <a16:creationId xmlns:a16="http://schemas.microsoft.com/office/drawing/2014/main" id="{C857CD42-FE4E-434C-9E1A-82D403A92B75}"/>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FB49AAFC-4208-4FE7-8297-1FDC04C64499}"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15</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44035" name="Group 6">
            <a:extLst>
              <a:ext uri="{FF2B5EF4-FFF2-40B4-BE49-F238E27FC236}">
                <a16:creationId xmlns:a16="http://schemas.microsoft.com/office/drawing/2014/main" id="{8097EB5F-A78D-4AE2-BD22-224BA756F852}"/>
              </a:ext>
            </a:extLst>
          </p:cNvPr>
          <p:cNvGrpSpPr>
            <a:grpSpLocks/>
          </p:cNvGrpSpPr>
          <p:nvPr/>
        </p:nvGrpSpPr>
        <p:grpSpPr bwMode="auto">
          <a:xfrm>
            <a:off x="712788" y="1276350"/>
            <a:ext cx="6700837" cy="4117975"/>
            <a:chOff x="940" y="11996"/>
            <a:chExt cx="8352" cy="4843"/>
          </a:xfrm>
        </p:grpSpPr>
        <p:sp>
          <p:nvSpPr>
            <p:cNvPr id="44041" name="Text Box 7">
              <a:extLst>
                <a:ext uri="{FF2B5EF4-FFF2-40B4-BE49-F238E27FC236}">
                  <a16:creationId xmlns:a16="http://schemas.microsoft.com/office/drawing/2014/main" id="{D83A0FEA-EACD-4EF1-B5E7-E88CC9967D5E}"/>
                </a:ext>
              </a:extLst>
            </p:cNvPr>
            <p:cNvSpPr txBox="1">
              <a:spLocks noChangeArrowheads="1"/>
            </p:cNvSpPr>
            <p:nvPr/>
          </p:nvSpPr>
          <p:spPr bwMode="auto">
            <a:xfrm>
              <a:off x="1854" y="11996"/>
              <a:ext cx="733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a:solidFill>
                    <a:srgbClr val="000000"/>
                  </a:solidFill>
                  <a:latin typeface="Arial" panose="020B0604020202020204" pitchFamily="34" charset="0"/>
                  <a:ea typeface="ヒラギノ角ゴ Pro W3" pitchFamily="1" charset="-128"/>
                </a:rPr>
                <a:t>E.  03.   B-K.   1.   1.   2</a:t>
              </a:r>
              <a:endParaRPr lang="en-US" altLang="en-US" sz="4000">
                <a:solidFill>
                  <a:schemeClr val="tx1"/>
                </a:solidFill>
                <a:latin typeface="Times New Roman" panose="02020603050405020304" pitchFamily="18" charset="0"/>
                <a:ea typeface="ヒラギノ角ゴ Pro W3" pitchFamily="1" charset="-128"/>
              </a:endParaRPr>
            </a:p>
          </p:txBody>
        </p:sp>
        <p:sp>
          <p:nvSpPr>
            <p:cNvPr id="65545" name="Line 9">
              <a:extLst>
                <a:ext uri="{FF2B5EF4-FFF2-40B4-BE49-F238E27FC236}">
                  <a16:creationId xmlns:a16="http://schemas.microsoft.com/office/drawing/2014/main" id="{E3AFB4ED-D757-475A-9713-EEF87513B829}"/>
                </a:ext>
              </a:extLst>
            </p:cNvPr>
            <p:cNvSpPr>
              <a:spLocks noChangeShapeType="1"/>
            </p:cNvSpPr>
            <p:nvPr/>
          </p:nvSpPr>
          <p:spPr bwMode="auto">
            <a:xfrm flipH="1">
              <a:off x="5119" y="12862"/>
              <a:ext cx="0" cy="264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8AC9530C-A6C1-40D1-9BD0-E515CAE46422}"/>
                </a:ext>
              </a:extLst>
            </p:cNvPr>
            <p:cNvSpPr>
              <a:spLocks noChangeShapeType="1"/>
            </p:cNvSpPr>
            <p:nvPr/>
          </p:nvSpPr>
          <p:spPr bwMode="auto">
            <a:xfrm>
              <a:off x="6573" y="12862"/>
              <a:ext cx="24" cy="143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8DF52B2F-BD3A-47C9-8FA9-BF3EB3AE7A0A}"/>
                </a:ext>
              </a:extLst>
            </p:cNvPr>
            <p:cNvSpPr>
              <a:spLocks noChangeShapeType="1"/>
            </p:cNvSpPr>
            <p:nvPr/>
          </p:nvSpPr>
          <p:spPr bwMode="auto">
            <a:xfrm flipH="1">
              <a:off x="2270" y="12862"/>
              <a:ext cx="977" cy="876"/>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4045" name="Text Box 12">
              <a:extLst>
                <a:ext uri="{FF2B5EF4-FFF2-40B4-BE49-F238E27FC236}">
                  <a16:creationId xmlns:a16="http://schemas.microsoft.com/office/drawing/2014/main" id="{F7B027A6-EC19-4CAC-90A0-F3E80299CC0F}"/>
                </a:ext>
              </a:extLst>
            </p:cNvPr>
            <p:cNvSpPr txBox="1">
              <a:spLocks noChangeArrowheads="1"/>
            </p:cNvSpPr>
            <p:nvPr/>
          </p:nvSpPr>
          <p:spPr bwMode="auto">
            <a:xfrm>
              <a:off x="940" y="13738"/>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Grade</a:t>
              </a:r>
            </a:p>
          </p:txBody>
        </p:sp>
        <p:sp>
          <p:nvSpPr>
            <p:cNvPr id="44046" name="Text Box 13">
              <a:extLst>
                <a:ext uri="{FF2B5EF4-FFF2-40B4-BE49-F238E27FC236}">
                  <a16:creationId xmlns:a16="http://schemas.microsoft.com/office/drawing/2014/main" id="{5998B83A-37E6-4670-9661-3FCF729EB830}"/>
                </a:ext>
              </a:extLst>
            </p:cNvPr>
            <p:cNvSpPr txBox="1">
              <a:spLocks noChangeArrowheads="1"/>
            </p:cNvSpPr>
            <p:nvPr/>
          </p:nvSpPr>
          <p:spPr bwMode="auto">
            <a:xfrm>
              <a:off x="5686" y="14293"/>
              <a:ext cx="182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Assessment Ancho</a:t>
              </a:r>
              <a:r>
                <a:rPr lang="en-US" altLang="en-US" sz="2000">
                  <a:solidFill>
                    <a:schemeClr val="tx1"/>
                  </a:solidFill>
                  <a:latin typeface="Times New Roman" panose="02020603050405020304" pitchFamily="18" charset="0"/>
                  <a:ea typeface="ヒラギノ角ゴ Pro W3" pitchFamily="1" charset="-128"/>
                </a:rPr>
                <a:t>r</a:t>
              </a:r>
            </a:p>
          </p:txBody>
        </p:sp>
        <p:sp>
          <p:nvSpPr>
            <p:cNvPr id="44047" name="Text Box 15">
              <a:extLst>
                <a:ext uri="{FF2B5EF4-FFF2-40B4-BE49-F238E27FC236}">
                  <a16:creationId xmlns:a16="http://schemas.microsoft.com/office/drawing/2014/main" id="{F02CB0AF-9CEC-4A90-8065-E6547BEEE95E}"/>
                </a:ext>
              </a:extLst>
            </p:cNvPr>
            <p:cNvSpPr txBox="1">
              <a:spLocks noChangeArrowheads="1"/>
            </p:cNvSpPr>
            <p:nvPr/>
          </p:nvSpPr>
          <p:spPr bwMode="auto">
            <a:xfrm>
              <a:off x="1944" y="16102"/>
              <a:ext cx="7348"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a:solidFill>
                    <a:srgbClr val="000000"/>
                  </a:solidFill>
                </a:rPr>
                <a:t>		</a:t>
              </a:r>
              <a:endParaRPr lang="en-US" altLang="en-US" sz="240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10E4FE76-2F67-4C01-B866-DDDCE70DDC54}"/>
              </a:ext>
            </a:extLst>
          </p:cNvPr>
          <p:cNvSpPr>
            <a:spLocks noChangeShapeType="1"/>
          </p:cNvSpPr>
          <p:nvPr/>
        </p:nvSpPr>
        <p:spPr bwMode="auto">
          <a:xfrm>
            <a:off x="6116638" y="2012950"/>
            <a:ext cx="320675" cy="1101725"/>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4037" name="TextBox 2">
            <a:extLst>
              <a:ext uri="{FF2B5EF4-FFF2-40B4-BE49-F238E27FC236}">
                <a16:creationId xmlns:a16="http://schemas.microsoft.com/office/drawing/2014/main" id="{CF61AB2B-C27A-4529-896A-59FBDB0627B1}"/>
              </a:ext>
            </a:extLst>
          </p:cNvPr>
          <p:cNvSpPr txBox="1">
            <a:spLocks noChangeArrowheads="1"/>
          </p:cNvSpPr>
          <p:nvPr/>
        </p:nvSpPr>
        <p:spPr bwMode="auto">
          <a:xfrm>
            <a:off x="7329488" y="2898775"/>
            <a:ext cx="1111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Eligible </a:t>
            </a:r>
          </a:p>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Content</a:t>
            </a:r>
          </a:p>
          <a:p>
            <a:pPr eaLnBrk="1" hangingPunct="1">
              <a:spcBef>
                <a:spcPct val="0"/>
              </a:spcBef>
              <a:buFontTx/>
              <a:buNone/>
            </a:pPr>
            <a:endParaRPr lang="en-US" altLang="en-US" sz="1800">
              <a:solidFill>
                <a:schemeClr val="tx1"/>
              </a:solidFill>
              <a:latin typeface="Arial" panose="020B0604020202020204" pitchFamily="34" charset="0"/>
              <a:ea typeface="ヒラギノ角ゴ Pro W3" pitchFamily="1" charset="-128"/>
            </a:endParaRPr>
          </a:p>
        </p:txBody>
      </p:sp>
      <p:sp>
        <p:nvSpPr>
          <p:cNvPr id="17" name="Line 11">
            <a:extLst>
              <a:ext uri="{FF2B5EF4-FFF2-40B4-BE49-F238E27FC236}">
                <a16:creationId xmlns:a16="http://schemas.microsoft.com/office/drawing/2014/main" id="{9D2AD46D-78DB-4C1E-B6D2-F311EEC0EA0F}"/>
              </a:ext>
            </a:extLst>
          </p:cNvPr>
          <p:cNvSpPr>
            <a:spLocks noChangeShapeType="1"/>
          </p:cNvSpPr>
          <p:nvPr/>
        </p:nvSpPr>
        <p:spPr bwMode="auto">
          <a:xfrm>
            <a:off x="6945313" y="2012950"/>
            <a:ext cx="674687" cy="9017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4039" name="Text Box 13">
            <a:extLst>
              <a:ext uri="{FF2B5EF4-FFF2-40B4-BE49-F238E27FC236}">
                <a16:creationId xmlns:a16="http://schemas.microsoft.com/office/drawing/2014/main" id="{85DEC72D-0BCC-4182-BE0C-7CE2D0401A65}"/>
              </a:ext>
            </a:extLst>
          </p:cNvPr>
          <p:cNvSpPr txBox="1">
            <a:spLocks noChangeArrowheads="1"/>
          </p:cNvSpPr>
          <p:nvPr/>
        </p:nvSpPr>
        <p:spPr bwMode="auto">
          <a:xfrm>
            <a:off x="5808663" y="3146425"/>
            <a:ext cx="14620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Anchor</a:t>
            </a:r>
          </a:p>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Descriptor</a:t>
            </a:r>
          </a:p>
        </p:txBody>
      </p:sp>
      <p:sp>
        <p:nvSpPr>
          <p:cNvPr id="44040" name="Rectangle 1">
            <a:extLst>
              <a:ext uri="{FF2B5EF4-FFF2-40B4-BE49-F238E27FC236}">
                <a16:creationId xmlns:a16="http://schemas.microsoft.com/office/drawing/2014/main" id="{D6AE8B08-FEAC-4174-B570-B554C51FC6A6}"/>
              </a:ext>
            </a:extLst>
          </p:cNvPr>
          <p:cNvSpPr>
            <a:spLocks noChangeArrowheads="1"/>
          </p:cNvSpPr>
          <p:nvPr/>
        </p:nvSpPr>
        <p:spPr bwMode="auto">
          <a:xfrm>
            <a:off x="2027238" y="4240213"/>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600" u="sng">
                <a:solidFill>
                  <a:schemeClr val="tx1"/>
                </a:solidFill>
                <a:latin typeface="Arial" panose="020B0604020202020204" pitchFamily="34" charset="0"/>
              </a:rPr>
              <a:t>Reporting Categories</a:t>
            </a:r>
          </a:p>
          <a:p>
            <a:pPr eaLnBrk="1" hangingPunct="1">
              <a:spcBef>
                <a:spcPct val="0"/>
              </a:spcBef>
              <a:buFontTx/>
              <a:buNone/>
            </a:pPr>
            <a:r>
              <a:rPr lang="en-US" altLang="en-US" sz="1600">
                <a:solidFill>
                  <a:schemeClr val="tx1"/>
                </a:solidFill>
                <a:latin typeface="Arial" panose="020B0604020202020204" pitchFamily="34" charset="0"/>
              </a:rPr>
              <a:t>A = Literature Text</a:t>
            </a:r>
          </a:p>
          <a:p>
            <a:pPr eaLnBrk="1" hangingPunct="1">
              <a:spcBef>
                <a:spcPct val="0"/>
              </a:spcBef>
              <a:buFontTx/>
              <a:buNone/>
            </a:pPr>
            <a:r>
              <a:rPr lang="en-US" altLang="en-US" sz="1600" b="1">
                <a:solidFill>
                  <a:schemeClr val="tx1"/>
                </a:solidFill>
                <a:latin typeface="Arial" panose="020B0604020202020204" pitchFamily="34" charset="0"/>
              </a:rPr>
              <a:t>B = Informational Text</a:t>
            </a:r>
          </a:p>
          <a:p>
            <a:pPr eaLnBrk="1" hangingPunct="1">
              <a:spcBef>
                <a:spcPct val="0"/>
              </a:spcBef>
              <a:buFontTx/>
              <a:buNone/>
            </a:pPr>
            <a:r>
              <a:rPr lang="en-US" altLang="en-US" sz="1600">
                <a:solidFill>
                  <a:schemeClr val="tx1"/>
                </a:solidFill>
                <a:latin typeface="Arial" panose="020B0604020202020204" pitchFamily="34" charset="0"/>
              </a:rPr>
              <a:t>A-K and </a:t>
            </a:r>
            <a:r>
              <a:rPr lang="en-US" altLang="en-US" sz="1600" b="1">
                <a:solidFill>
                  <a:schemeClr val="tx1"/>
                </a:solidFill>
                <a:latin typeface="Arial" panose="020B0604020202020204" pitchFamily="34" charset="0"/>
              </a:rPr>
              <a:t>B-K = Key Ideas and Details</a:t>
            </a:r>
          </a:p>
          <a:p>
            <a:pPr eaLnBrk="1" hangingPunct="1">
              <a:spcBef>
                <a:spcPct val="0"/>
              </a:spcBef>
              <a:buFontTx/>
              <a:buNone/>
            </a:pPr>
            <a:r>
              <a:rPr lang="en-US" altLang="en-US" sz="1600">
                <a:solidFill>
                  <a:schemeClr val="tx1"/>
                </a:solidFill>
                <a:latin typeface="Arial" panose="020B0604020202020204" pitchFamily="34" charset="0"/>
              </a:rPr>
              <a:t>A-C and B-C = Craft and Structure/Integration of Knowledge and  Ideas</a:t>
            </a:r>
          </a:p>
          <a:p>
            <a:pPr eaLnBrk="1" hangingPunct="1">
              <a:spcBef>
                <a:spcPct val="0"/>
              </a:spcBef>
              <a:buFontTx/>
              <a:buNone/>
            </a:pPr>
            <a:r>
              <a:rPr lang="en-US" altLang="en-US" sz="1600">
                <a:solidFill>
                  <a:schemeClr val="tx1"/>
                </a:solidFill>
                <a:latin typeface="Arial" panose="020B0604020202020204" pitchFamily="34" charset="0"/>
              </a:rPr>
              <a:t>A-V and B-V = Vocabulary Acquisition and Use</a:t>
            </a:r>
          </a:p>
          <a:p>
            <a:pPr eaLnBrk="1" hangingPunct="1">
              <a:spcBef>
                <a:spcPct val="0"/>
              </a:spcBef>
              <a:buFontTx/>
              <a:buNone/>
            </a:pPr>
            <a:r>
              <a:rPr lang="en-US" altLang="en-US" sz="1600">
                <a:solidFill>
                  <a:schemeClr val="tx1"/>
                </a:solidFill>
                <a:latin typeface="Arial" panose="020B0604020202020204" pitchFamily="34" charset="0"/>
              </a:rPr>
              <a:t>C = Writing</a:t>
            </a:r>
          </a:p>
          <a:p>
            <a:pPr eaLnBrk="1" hangingPunct="1">
              <a:spcBef>
                <a:spcPct val="0"/>
              </a:spcBef>
              <a:buFontTx/>
              <a:buNone/>
            </a:pPr>
            <a:r>
              <a:rPr lang="en-US" altLang="en-US" sz="1600">
                <a:solidFill>
                  <a:schemeClr val="tx1"/>
                </a:solidFill>
                <a:latin typeface="Arial" panose="020B0604020202020204" pitchFamily="34" charset="0"/>
              </a:rPr>
              <a:t>D =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a:extLst>
              <a:ext uri="{FF2B5EF4-FFF2-40B4-BE49-F238E27FC236}">
                <a16:creationId xmlns:a16="http://schemas.microsoft.com/office/drawing/2014/main" id="{01D238EC-D8CF-4066-8134-1DFFFC4D7215}"/>
              </a:ext>
            </a:extLst>
          </p:cNvPr>
          <p:cNvSpPr txBox="1">
            <a:spLocks noChangeArrowheads="1"/>
          </p:cNvSpPr>
          <p:nvPr/>
        </p:nvSpPr>
        <p:spPr bwMode="auto">
          <a:xfrm>
            <a:off x="2325688" y="84138"/>
            <a:ext cx="6789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r>
              <a:rPr lang="en-US" altLang="en-US">
                <a:solidFill>
                  <a:schemeClr val="bg1"/>
                </a:solidFill>
                <a:latin typeface="Verdana" panose="020B0604030504040204" pitchFamily="34" charset="0"/>
                <a:ea typeface="ヒラギノ角ゴ Pro W3" pitchFamily="1" charset="-128"/>
              </a:rPr>
              <a:t>Math Assessment Anchors and Eligible Content</a:t>
            </a:r>
          </a:p>
        </p:txBody>
      </p:sp>
      <p:sp>
        <p:nvSpPr>
          <p:cNvPr id="5" name="Slide Number Placeholder 4">
            <a:extLst>
              <a:ext uri="{FF2B5EF4-FFF2-40B4-BE49-F238E27FC236}">
                <a16:creationId xmlns:a16="http://schemas.microsoft.com/office/drawing/2014/main" id="{CA9ED33F-B749-4CE5-8AAF-9AACC7801267}"/>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0D6EDEEA-0A22-4C13-96BA-F5DBFF02F20D}"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16</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46083" name="Group 6">
            <a:extLst>
              <a:ext uri="{FF2B5EF4-FFF2-40B4-BE49-F238E27FC236}">
                <a16:creationId xmlns:a16="http://schemas.microsoft.com/office/drawing/2014/main" id="{C740052E-A860-40B9-889B-44A978209B64}"/>
              </a:ext>
            </a:extLst>
          </p:cNvPr>
          <p:cNvGrpSpPr>
            <a:grpSpLocks/>
          </p:cNvGrpSpPr>
          <p:nvPr/>
        </p:nvGrpSpPr>
        <p:grpSpPr bwMode="auto">
          <a:xfrm>
            <a:off x="712788" y="1276350"/>
            <a:ext cx="6700837" cy="4117975"/>
            <a:chOff x="940" y="11996"/>
            <a:chExt cx="8352" cy="4843"/>
          </a:xfrm>
        </p:grpSpPr>
        <p:sp>
          <p:nvSpPr>
            <p:cNvPr id="46089" name="Text Box 7">
              <a:extLst>
                <a:ext uri="{FF2B5EF4-FFF2-40B4-BE49-F238E27FC236}">
                  <a16:creationId xmlns:a16="http://schemas.microsoft.com/office/drawing/2014/main" id="{8328A665-18EF-4A18-9B18-19104161BF66}"/>
                </a:ext>
              </a:extLst>
            </p:cNvPr>
            <p:cNvSpPr txBox="1">
              <a:spLocks noChangeArrowheads="1"/>
            </p:cNvSpPr>
            <p:nvPr/>
          </p:nvSpPr>
          <p:spPr bwMode="auto">
            <a:xfrm>
              <a:off x="1854" y="11996"/>
              <a:ext cx="733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dirty="0">
                  <a:solidFill>
                    <a:srgbClr val="000000"/>
                  </a:solidFill>
                  <a:latin typeface="Arial" panose="020B0604020202020204" pitchFamily="34" charset="0"/>
                  <a:ea typeface="ヒラギノ角ゴ Pro W3" pitchFamily="1" charset="-128"/>
                </a:rPr>
                <a:t>M.  04.   B-O.   2.   1.   1</a:t>
              </a:r>
              <a:endParaRPr lang="en-US" altLang="en-US" sz="4000" dirty="0">
                <a:solidFill>
                  <a:schemeClr val="tx1"/>
                </a:solidFill>
                <a:latin typeface="Times New Roman" panose="02020603050405020304" pitchFamily="18" charset="0"/>
                <a:ea typeface="ヒラギノ角ゴ Pro W3" pitchFamily="1" charset="-128"/>
              </a:endParaRPr>
            </a:p>
          </p:txBody>
        </p:sp>
        <p:sp>
          <p:nvSpPr>
            <p:cNvPr id="65545" name="Line 9">
              <a:extLst>
                <a:ext uri="{FF2B5EF4-FFF2-40B4-BE49-F238E27FC236}">
                  <a16:creationId xmlns:a16="http://schemas.microsoft.com/office/drawing/2014/main" id="{BB43DA21-40B2-4E45-BF10-51795B2D2C02}"/>
                </a:ext>
              </a:extLst>
            </p:cNvPr>
            <p:cNvSpPr>
              <a:spLocks noChangeShapeType="1"/>
            </p:cNvSpPr>
            <p:nvPr/>
          </p:nvSpPr>
          <p:spPr bwMode="auto">
            <a:xfrm flipH="1">
              <a:off x="5119" y="12862"/>
              <a:ext cx="0" cy="264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C8EDF172-B687-41F0-A5CC-D5D86A6DE859}"/>
                </a:ext>
              </a:extLst>
            </p:cNvPr>
            <p:cNvSpPr>
              <a:spLocks noChangeShapeType="1"/>
            </p:cNvSpPr>
            <p:nvPr/>
          </p:nvSpPr>
          <p:spPr bwMode="auto">
            <a:xfrm>
              <a:off x="6573" y="12862"/>
              <a:ext cx="24" cy="143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07D93DC7-73BE-409B-AB65-1871E3A8C725}"/>
                </a:ext>
              </a:extLst>
            </p:cNvPr>
            <p:cNvSpPr>
              <a:spLocks noChangeShapeType="1"/>
            </p:cNvSpPr>
            <p:nvPr/>
          </p:nvSpPr>
          <p:spPr bwMode="auto">
            <a:xfrm flipH="1">
              <a:off x="2270" y="12862"/>
              <a:ext cx="977" cy="876"/>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6093" name="Text Box 12">
              <a:extLst>
                <a:ext uri="{FF2B5EF4-FFF2-40B4-BE49-F238E27FC236}">
                  <a16:creationId xmlns:a16="http://schemas.microsoft.com/office/drawing/2014/main" id="{AEA898AC-0FFC-4225-8DE6-D6E26287A218}"/>
                </a:ext>
              </a:extLst>
            </p:cNvPr>
            <p:cNvSpPr txBox="1">
              <a:spLocks noChangeArrowheads="1"/>
            </p:cNvSpPr>
            <p:nvPr/>
          </p:nvSpPr>
          <p:spPr bwMode="auto">
            <a:xfrm>
              <a:off x="940" y="13738"/>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Grade</a:t>
              </a:r>
            </a:p>
          </p:txBody>
        </p:sp>
        <p:sp>
          <p:nvSpPr>
            <p:cNvPr id="46094" name="Text Box 13">
              <a:extLst>
                <a:ext uri="{FF2B5EF4-FFF2-40B4-BE49-F238E27FC236}">
                  <a16:creationId xmlns:a16="http://schemas.microsoft.com/office/drawing/2014/main" id="{5652FABC-D4B0-4DFF-9024-17164785B2CF}"/>
                </a:ext>
              </a:extLst>
            </p:cNvPr>
            <p:cNvSpPr txBox="1">
              <a:spLocks noChangeArrowheads="1"/>
            </p:cNvSpPr>
            <p:nvPr/>
          </p:nvSpPr>
          <p:spPr bwMode="auto">
            <a:xfrm>
              <a:off x="5686" y="14293"/>
              <a:ext cx="182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Assessment Ancho</a:t>
              </a:r>
              <a:r>
                <a:rPr lang="en-US" altLang="en-US" sz="2000">
                  <a:solidFill>
                    <a:schemeClr val="tx1"/>
                  </a:solidFill>
                  <a:latin typeface="Times New Roman" panose="02020603050405020304" pitchFamily="18" charset="0"/>
                  <a:ea typeface="ヒラギノ角ゴ Pro W3" pitchFamily="1" charset="-128"/>
                </a:rPr>
                <a:t>r</a:t>
              </a:r>
            </a:p>
          </p:txBody>
        </p:sp>
        <p:sp>
          <p:nvSpPr>
            <p:cNvPr id="46095" name="Text Box 15">
              <a:extLst>
                <a:ext uri="{FF2B5EF4-FFF2-40B4-BE49-F238E27FC236}">
                  <a16:creationId xmlns:a16="http://schemas.microsoft.com/office/drawing/2014/main" id="{3F52251A-476B-4687-8C74-FE5655751112}"/>
                </a:ext>
              </a:extLst>
            </p:cNvPr>
            <p:cNvSpPr txBox="1">
              <a:spLocks noChangeArrowheads="1"/>
            </p:cNvSpPr>
            <p:nvPr/>
          </p:nvSpPr>
          <p:spPr bwMode="auto">
            <a:xfrm>
              <a:off x="1944" y="16102"/>
              <a:ext cx="7348"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a:solidFill>
                    <a:srgbClr val="000000"/>
                  </a:solidFill>
                </a:rPr>
                <a:t>		</a:t>
              </a:r>
              <a:endParaRPr lang="en-US" altLang="en-US" sz="240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602B3C19-D54D-4E35-860F-CAECE2BE2B45}"/>
              </a:ext>
            </a:extLst>
          </p:cNvPr>
          <p:cNvSpPr>
            <a:spLocks noChangeShapeType="1"/>
          </p:cNvSpPr>
          <p:nvPr/>
        </p:nvSpPr>
        <p:spPr bwMode="auto">
          <a:xfrm>
            <a:off x="6116638" y="2012950"/>
            <a:ext cx="320675" cy="1101725"/>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6085" name="TextBox 2">
            <a:extLst>
              <a:ext uri="{FF2B5EF4-FFF2-40B4-BE49-F238E27FC236}">
                <a16:creationId xmlns:a16="http://schemas.microsoft.com/office/drawing/2014/main" id="{5FCAE516-AB9C-4885-A668-3FD447AB5D05}"/>
              </a:ext>
            </a:extLst>
          </p:cNvPr>
          <p:cNvSpPr txBox="1">
            <a:spLocks noChangeArrowheads="1"/>
          </p:cNvSpPr>
          <p:nvPr/>
        </p:nvSpPr>
        <p:spPr bwMode="auto">
          <a:xfrm>
            <a:off x="7329488" y="2898775"/>
            <a:ext cx="1111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Eligible </a:t>
            </a:r>
          </a:p>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Content</a:t>
            </a:r>
          </a:p>
          <a:p>
            <a:pPr eaLnBrk="1" hangingPunct="1">
              <a:spcBef>
                <a:spcPct val="0"/>
              </a:spcBef>
              <a:buFontTx/>
              <a:buNone/>
            </a:pPr>
            <a:endParaRPr lang="en-US" altLang="en-US" sz="1800">
              <a:solidFill>
                <a:schemeClr val="tx1"/>
              </a:solidFill>
              <a:latin typeface="Arial" panose="020B0604020202020204" pitchFamily="34" charset="0"/>
              <a:ea typeface="ヒラギノ角ゴ Pro W3" pitchFamily="1" charset="-128"/>
            </a:endParaRPr>
          </a:p>
        </p:txBody>
      </p:sp>
      <p:sp>
        <p:nvSpPr>
          <p:cNvPr id="17" name="Line 11">
            <a:extLst>
              <a:ext uri="{FF2B5EF4-FFF2-40B4-BE49-F238E27FC236}">
                <a16:creationId xmlns:a16="http://schemas.microsoft.com/office/drawing/2014/main" id="{B235B7B5-4F88-4627-96E7-5B4003014CBE}"/>
              </a:ext>
            </a:extLst>
          </p:cNvPr>
          <p:cNvSpPr>
            <a:spLocks noChangeShapeType="1"/>
          </p:cNvSpPr>
          <p:nvPr/>
        </p:nvSpPr>
        <p:spPr bwMode="auto">
          <a:xfrm>
            <a:off x="6945313" y="2012950"/>
            <a:ext cx="674687" cy="9017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6087" name="Text Box 13">
            <a:extLst>
              <a:ext uri="{FF2B5EF4-FFF2-40B4-BE49-F238E27FC236}">
                <a16:creationId xmlns:a16="http://schemas.microsoft.com/office/drawing/2014/main" id="{4D1E66EF-8B1B-44B2-9D49-BD667364A6DB}"/>
              </a:ext>
            </a:extLst>
          </p:cNvPr>
          <p:cNvSpPr txBox="1">
            <a:spLocks noChangeArrowheads="1"/>
          </p:cNvSpPr>
          <p:nvPr/>
        </p:nvSpPr>
        <p:spPr bwMode="auto">
          <a:xfrm>
            <a:off x="5808663" y="3146425"/>
            <a:ext cx="14620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Anchor</a:t>
            </a:r>
          </a:p>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Descriptor</a:t>
            </a:r>
          </a:p>
        </p:txBody>
      </p:sp>
      <p:sp>
        <p:nvSpPr>
          <p:cNvPr id="46088" name="Rectangle 1">
            <a:extLst>
              <a:ext uri="{FF2B5EF4-FFF2-40B4-BE49-F238E27FC236}">
                <a16:creationId xmlns:a16="http://schemas.microsoft.com/office/drawing/2014/main" id="{BA4711C2-B396-42BE-9712-FF1FA4A3A756}"/>
              </a:ext>
            </a:extLst>
          </p:cNvPr>
          <p:cNvSpPr>
            <a:spLocks noChangeArrowheads="1"/>
          </p:cNvSpPr>
          <p:nvPr/>
        </p:nvSpPr>
        <p:spPr bwMode="auto">
          <a:xfrm>
            <a:off x="2027238" y="4240213"/>
            <a:ext cx="457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600" u="sng" dirty="0">
                <a:solidFill>
                  <a:schemeClr val="tx1"/>
                </a:solidFill>
                <a:latin typeface="Arial" panose="020B0604020202020204" pitchFamily="34" charset="0"/>
              </a:rPr>
              <a:t>Reporting Categories</a:t>
            </a:r>
          </a:p>
          <a:p>
            <a:pPr eaLnBrk="1" hangingPunct="1">
              <a:spcBef>
                <a:spcPct val="0"/>
              </a:spcBef>
              <a:buFontTx/>
              <a:buNone/>
            </a:pPr>
            <a:r>
              <a:rPr lang="en-US" altLang="en-US" sz="1600" dirty="0">
                <a:solidFill>
                  <a:schemeClr val="tx1"/>
                </a:solidFill>
                <a:latin typeface="Arial" panose="020B0604020202020204" pitchFamily="34" charset="0"/>
              </a:rPr>
              <a:t>A-T = Numbers and Operations in Base Ten</a:t>
            </a:r>
          </a:p>
          <a:p>
            <a:pPr eaLnBrk="1" hangingPunct="1">
              <a:spcBef>
                <a:spcPct val="0"/>
              </a:spcBef>
              <a:buFontTx/>
              <a:buNone/>
            </a:pPr>
            <a:r>
              <a:rPr lang="en-US" altLang="en-US" sz="1600" dirty="0">
                <a:solidFill>
                  <a:schemeClr val="tx1"/>
                </a:solidFill>
                <a:latin typeface="Arial" panose="020B0604020202020204" pitchFamily="34" charset="0"/>
              </a:rPr>
              <a:t>A-F = Numbers and Operations—Fractions </a:t>
            </a:r>
          </a:p>
          <a:p>
            <a:pPr eaLnBrk="1" hangingPunct="1">
              <a:spcBef>
                <a:spcPct val="0"/>
              </a:spcBef>
              <a:buFontTx/>
              <a:buNone/>
            </a:pPr>
            <a:r>
              <a:rPr lang="en-US" altLang="en-US" sz="1600" b="1" dirty="0">
                <a:solidFill>
                  <a:schemeClr val="tx1"/>
                </a:solidFill>
                <a:latin typeface="Arial" panose="020B0604020202020204" pitchFamily="34" charset="0"/>
              </a:rPr>
              <a:t>B-O = Operations and Algebraic Thinking</a:t>
            </a:r>
          </a:p>
          <a:p>
            <a:pPr eaLnBrk="1" hangingPunct="1">
              <a:spcBef>
                <a:spcPct val="0"/>
              </a:spcBef>
              <a:buFontTx/>
              <a:buNone/>
            </a:pPr>
            <a:r>
              <a:rPr lang="en-US" altLang="en-US" sz="1600" dirty="0">
                <a:solidFill>
                  <a:schemeClr val="tx1"/>
                </a:solidFill>
                <a:latin typeface="Arial" panose="020B0604020202020204" pitchFamily="34" charset="0"/>
              </a:rPr>
              <a:t>C-G = Geometry </a:t>
            </a:r>
          </a:p>
          <a:p>
            <a:pPr eaLnBrk="1" hangingPunct="1">
              <a:spcBef>
                <a:spcPct val="0"/>
              </a:spcBef>
              <a:buFontTx/>
              <a:buNone/>
            </a:pPr>
            <a:r>
              <a:rPr lang="en-US" altLang="en-US" sz="1600" dirty="0">
                <a:solidFill>
                  <a:schemeClr val="tx1"/>
                </a:solidFill>
                <a:latin typeface="Arial" panose="020B0604020202020204" pitchFamily="34" charset="0"/>
              </a:rPr>
              <a:t>D-M = Measurement and Data</a:t>
            </a:r>
          </a:p>
          <a:p>
            <a:pPr algn="ctr" eaLnBrk="1" hangingPunct="1">
              <a:spcBef>
                <a:spcPct val="0"/>
              </a:spcBef>
              <a:buFontTx/>
              <a:buNone/>
            </a:pPr>
            <a:endParaRPr lang="en-US" altLang="en-US" sz="1600" u="sng" dirty="0">
              <a:solidFill>
                <a:schemeClr val="tx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A58E889-6E9F-4A02-91DF-22B7F6F89CD1}"/>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Downloading AA/EC </a:t>
            </a:r>
          </a:p>
        </p:txBody>
      </p:sp>
      <p:sp>
        <p:nvSpPr>
          <p:cNvPr id="46082" name="Content Placeholder 2">
            <a:extLst>
              <a:ext uri="{FF2B5EF4-FFF2-40B4-BE49-F238E27FC236}">
                <a16:creationId xmlns:a16="http://schemas.microsoft.com/office/drawing/2014/main" id="{B09566D0-B286-41C7-A6F6-3B8D9A34F9EE}"/>
              </a:ext>
            </a:extLst>
          </p:cNvPr>
          <p:cNvSpPr>
            <a:spLocks noGrp="1"/>
          </p:cNvSpPr>
          <p:nvPr>
            <p:ph idx="1"/>
          </p:nvPr>
        </p:nvSpPr>
        <p:spPr>
          <a:xfrm>
            <a:off x="323850" y="1721188"/>
            <a:ext cx="8362950" cy="4030662"/>
          </a:xfrm>
        </p:spPr>
        <p:txBody>
          <a:bodyPr/>
          <a:lstStyle/>
          <a:p>
            <a:pPr>
              <a:defRPr/>
            </a:pPr>
            <a:r>
              <a:rPr lang="en-US" altLang="en-US" dirty="0">
                <a:solidFill>
                  <a:schemeClr val="tx1"/>
                </a:solidFill>
                <a:ea typeface="ＭＳ Ｐゴシック" panose="020B0600070205080204" pitchFamily="34" charset="-128"/>
              </a:rPr>
              <a:t>Download the AA/EC for your content area: </a:t>
            </a: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PSSA (3-8) </a:t>
            </a:r>
            <a:r>
              <a:rPr lang="en-US" altLang="en-US" dirty="0">
                <a:solidFill>
                  <a:schemeClr val="tx1"/>
                </a:solidFill>
                <a:ea typeface="ＭＳ Ｐゴシック" panose="020B0600070205080204" pitchFamily="34" charset="-128"/>
              </a:rPr>
              <a:t>or </a:t>
            </a:r>
            <a:r>
              <a:rPr lang="en-US" altLang="en-US" dirty="0">
                <a:solidFill>
                  <a:schemeClr val="accent3">
                    <a:lumMod val="50000"/>
                  </a:schemeClr>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Keystone Exams</a:t>
            </a:r>
            <a:r>
              <a:rPr lang="en-US" altLang="en-US" dirty="0">
                <a:solidFill>
                  <a:schemeClr val="accent3">
                    <a:lumMod val="50000"/>
                  </a:schemeClr>
                </a:solidFill>
                <a:ea typeface="ＭＳ Ｐゴシック" panose="020B0600070205080204" pitchFamily="34" charset="-128"/>
              </a:rPr>
              <a:t>.</a:t>
            </a:r>
          </a:p>
          <a:p>
            <a:pPr>
              <a:defRPr/>
            </a:pPr>
            <a:r>
              <a:rPr lang="en-US" altLang="en-US" dirty="0">
                <a:solidFill>
                  <a:schemeClr val="tx1"/>
                </a:solidFill>
                <a:ea typeface="ＭＳ Ｐゴシック" panose="020B0600070205080204" pitchFamily="34" charset="-128"/>
              </a:rPr>
              <a:t>Read through the introductory pages and note the following:</a:t>
            </a:r>
          </a:p>
          <a:p>
            <a:pPr lvl="1">
              <a:defRPr/>
            </a:pPr>
            <a:r>
              <a:rPr lang="en-US" altLang="en-US" dirty="0">
                <a:ea typeface="ＭＳ Ｐゴシック" panose="020B0600070205080204" pitchFamily="34" charset="-128"/>
              </a:rPr>
              <a:t>What are the reporting categories?</a:t>
            </a:r>
          </a:p>
          <a:p>
            <a:pPr lvl="1">
              <a:defRPr/>
            </a:pPr>
            <a:r>
              <a:rPr lang="en-US" altLang="en-US" dirty="0">
                <a:ea typeface="ＭＳ Ｐゴシック" panose="020B0600070205080204" pitchFamily="34" charset="-128"/>
              </a:rPr>
              <a:t>What is the relationship between Anchor and Eligible Content?</a:t>
            </a:r>
          </a:p>
        </p:txBody>
      </p:sp>
      <p:sp>
        <p:nvSpPr>
          <p:cNvPr id="48131" name="Footer Placeholder 3">
            <a:extLst>
              <a:ext uri="{FF2B5EF4-FFF2-40B4-BE49-F238E27FC236}">
                <a16:creationId xmlns:a16="http://schemas.microsoft.com/office/drawing/2014/main" id="{819C38D9-C970-4E20-BEC3-1071E26674B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48132" name="Slide Number Placeholder 4">
            <a:extLst>
              <a:ext uri="{FF2B5EF4-FFF2-40B4-BE49-F238E27FC236}">
                <a16:creationId xmlns:a16="http://schemas.microsoft.com/office/drawing/2014/main" id="{EB658DD2-276A-4B70-AB76-7CD30B84EE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1737BBF6-728E-486C-84EB-E81069F7059F}" type="slidenum">
              <a:rPr lang="en-US" altLang="en-US" sz="1200">
                <a:solidFill>
                  <a:schemeClr val="bg1"/>
                </a:solidFill>
              </a:rPr>
              <a:pPr>
                <a:spcBef>
                  <a:spcPct val="0"/>
                </a:spcBef>
                <a:buFontTx/>
                <a:buNone/>
              </a:pPr>
              <a:t>17</a:t>
            </a:fld>
            <a:endParaRPr lang="en-US" altLang="en-US" sz="1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9D539B0-9F5B-46D5-8E64-ECBE2AAD03A8}"/>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Understanding AA/EC </a:t>
            </a:r>
          </a:p>
        </p:txBody>
      </p:sp>
      <p:sp>
        <p:nvSpPr>
          <p:cNvPr id="46082" name="Content Placeholder 2">
            <a:extLst>
              <a:ext uri="{FF2B5EF4-FFF2-40B4-BE49-F238E27FC236}">
                <a16:creationId xmlns:a16="http://schemas.microsoft.com/office/drawing/2014/main" id="{B71C8A2F-5F57-4D54-9642-DD4D2A41C158}"/>
              </a:ext>
            </a:extLst>
          </p:cNvPr>
          <p:cNvSpPr>
            <a:spLocks noGrp="1"/>
          </p:cNvSpPr>
          <p:nvPr>
            <p:ph idx="1"/>
          </p:nvPr>
        </p:nvSpPr>
        <p:spPr>
          <a:xfrm>
            <a:off x="398800" y="1811128"/>
            <a:ext cx="8362950" cy="4030662"/>
          </a:xfrm>
        </p:spPr>
        <p:txBody>
          <a:bodyPr/>
          <a:lstStyle/>
          <a:p>
            <a:pPr marL="0" indent="0">
              <a:buFont typeface="Arial" panose="020B0604020202020204" pitchFamily="34" charset="0"/>
              <a:buNone/>
              <a:defRPr/>
            </a:pPr>
            <a:r>
              <a:rPr lang="en-US" altLang="en-US" dirty="0">
                <a:solidFill>
                  <a:schemeClr val="tx1"/>
                </a:solidFill>
                <a:ea typeface="ＭＳ Ｐゴシック" panose="020B0600070205080204" pitchFamily="34" charset="-128"/>
              </a:rPr>
              <a:t>Select a reporting category and note the relationship among the Anchor, Anchor Descriptor, the Eligible Content, and the related standard.</a:t>
            </a:r>
            <a:endParaRPr lang="en-US" altLang="en-US" dirty="0">
              <a:solidFill>
                <a:schemeClr val="accent4">
                  <a:lumMod val="50000"/>
                </a:schemeClr>
              </a:solidFill>
              <a:ea typeface="ＭＳ Ｐゴシック" panose="020B0600070205080204" pitchFamily="34" charset="-128"/>
            </a:endParaRPr>
          </a:p>
          <a:p>
            <a:pPr lvl="1">
              <a:defRPr/>
            </a:pPr>
            <a:r>
              <a:rPr lang="en-US" altLang="en-US" dirty="0">
                <a:ea typeface="ＭＳ Ｐゴシック" panose="020B0600070205080204" pitchFamily="34" charset="-128"/>
              </a:rPr>
              <a:t>What is the purpose of the Eligible Content?</a:t>
            </a:r>
          </a:p>
          <a:p>
            <a:pPr lvl="1">
              <a:defRPr/>
            </a:pPr>
            <a:r>
              <a:rPr lang="en-US" altLang="en-US" dirty="0">
                <a:ea typeface="ＭＳ Ｐゴシック" panose="020B0600070205080204" pitchFamily="34" charset="-128"/>
              </a:rPr>
              <a:t>Where should you focus your instruction?</a:t>
            </a:r>
          </a:p>
        </p:txBody>
      </p:sp>
      <p:sp>
        <p:nvSpPr>
          <p:cNvPr id="50179" name="Footer Placeholder 3">
            <a:extLst>
              <a:ext uri="{FF2B5EF4-FFF2-40B4-BE49-F238E27FC236}">
                <a16:creationId xmlns:a16="http://schemas.microsoft.com/office/drawing/2014/main" id="{5A67A91B-2C66-40EE-A234-6CF667B4F79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50180" name="Slide Number Placeholder 4">
            <a:extLst>
              <a:ext uri="{FF2B5EF4-FFF2-40B4-BE49-F238E27FC236}">
                <a16:creationId xmlns:a16="http://schemas.microsoft.com/office/drawing/2014/main" id="{2EC10F5A-07C9-406D-802C-B4AE757ECC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DD103333-9740-433A-8A69-CA15091DD155}" type="slidenum">
              <a:rPr lang="en-US" altLang="en-US" sz="1200">
                <a:solidFill>
                  <a:schemeClr val="bg1"/>
                </a:solidFill>
              </a:rPr>
              <a:pPr>
                <a:spcBef>
                  <a:spcPct val="0"/>
                </a:spcBef>
                <a:buFontTx/>
                <a:buNone/>
              </a:pPr>
              <a:t>18</a:t>
            </a:fld>
            <a:endParaRPr lang="en-US" altLang="en-US" sz="12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38001DE-5387-4682-AD1C-8343F51ABCC3}"/>
              </a:ext>
            </a:extLst>
          </p:cNvPr>
          <p:cNvSpPr>
            <a:spLocks noGrp="1"/>
          </p:cNvSpPr>
          <p:nvPr>
            <p:ph type="title"/>
          </p:nvPr>
        </p:nvSpPr>
        <p:spPr>
          <a:xfrm>
            <a:off x="3792538" y="0"/>
            <a:ext cx="5351462" cy="1219200"/>
          </a:xfrm>
        </p:spPr>
        <p:txBody>
          <a:bodyPr/>
          <a:lstStyle/>
          <a:p>
            <a:pPr algn="ctr"/>
            <a:r>
              <a:rPr lang="en-US" altLang="en-US" dirty="0">
                <a:ea typeface="ＭＳ Ｐゴシック" panose="020B0600070205080204" pitchFamily="34" charset="-128"/>
              </a:rPr>
              <a:t>Standards and Rigor</a:t>
            </a:r>
          </a:p>
        </p:txBody>
      </p:sp>
      <p:sp>
        <p:nvSpPr>
          <p:cNvPr id="17411" name="Content Placeholder 2">
            <a:extLst>
              <a:ext uri="{FF2B5EF4-FFF2-40B4-BE49-F238E27FC236}">
                <a16:creationId xmlns:a16="http://schemas.microsoft.com/office/drawing/2014/main" id="{40A49643-D4F5-4D5F-91ED-06C65ADA1E36}"/>
              </a:ext>
            </a:extLst>
          </p:cNvPr>
          <p:cNvSpPr>
            <a:spLocks noGrp="1"/>
          </p:cNvSpPr>
          <p:nvPr>
            <p:ph idx="1"/>
          </p:nvPr>
        </p:nvSpPr>
        <p:spPr/>
        <p:txBody>
          <a:bodyPr/>
          <a:lstStyle/>
          <a:p>
            <a:pPr marL="225425" indent="0">
              <a:buFont typeface="Arial" panose="020B0604020202020204" pitchFamily="34" charset="0"/>
              <a:buNone/>
              <a:defRPr/>
            </a:pPr>
            <a:endParaRPr lang="en-US"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lgn="ctr">
              <a:buFont typeface="Arial" panose="020B0604020202020204" pitchFamily="34" charset="0"/>
              <a:buNone/>
              <a:defRPr/>
            </a:pPr>
            <a:r>
              <a:rPr lang="en-US" altLang="en-US" b="1" dirty="0">
                <a:solidFill>
                  <a:schemeClr val="tx1"/>
                </a:solidFill>
                <a:effectLst>
                  <a:outerShdw blurRad="38100" dist="38100" dir="2700000" algn="tl">
                    <a:srgbClr val="C0C0C0"/>
                  </a:outerShdw>
                </a:effectLst>
                <a:ea typeface="ＭＳ Ｐゴシック" panose="020B0600070205080204" pitchFamily="34" charset="-128"/>
              </a:rPr>
              <a:t>How do the standards grow in rigor as grade levels increase?</a:t>
            </a:r>
          </a:p>
        </p:txBody>
      </p:sp>
      <p:sp>
        <p:nvSpPr>
          <p:cNvPr id="52227" name="Footer Placeholder 3">
            <a:extLst>
              <a:ext uri="{FF2B5EF4-FFF2-40B4-BE49-F238E27FC236}">
                <a16:creationId xmlns:a16="http://schemas.microsoft.com/office/drawing/2014/main" id="{FBE668A7-23A2-4E50-BEFA-44977C932D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52228" name="Slide Number Placeholder 4">
            <a:extLst>
              <a:ext uri="{FF2B5EF4-FFF2-40B4-BE49-F238E27FC236}">
                <a16:creationId xmlns:a16="http://schemas.microsoft.com/office/drawing/2014/main" id="{4D82AEF8-FEF5-4DB7-9A09-7F1E56F7DA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B6E1DD95-841D-4385-A3B8-E78CD93F70C4}" type="slidenum">
              <a:rPr lang="en-US" altLang="en-US" sz="1200">
                <a:solidFill>
                  <a:schemeClr val="bg1"/>
                </a:solidFill>
              </a:rPr>
              <a:pPr>
                <a:spcBef>
                  <a:spcPct val="0"/>
                </a:spcBef>
                <a:buFontTx/>
                <a:buNone/>
              </a:pPr>
              <a:t>19</a:t>
            </a:fld>
            <a:endParaRPr lang="en-US" altLang="en-US" sz="1200">
              <a:solidFill>
                <a:schemeClr val="bg1"/>
              </a:solidFill>
            </a:endParaRPr>
          </a:p>
        </p:txBody>
      </p:sp>
    </p:spTree>
    <p:extLst>
      <p:ext uri="{BB962C8B-B14F-4D97-AF65-F5344CB8AC3E}">
        <p14:creationId xmlns:p14="http://schemas.microsoft.com/office/powerpoint/2010/main" val="313597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900530F-D536-4EC0-9AEC-CD3E87768993}"/>
              </a:ext>
            </a:extLst>
          </p:cNvPr>
          <p:cNvSpPr>
            <a:spLocks noGrp="1"/>
          </p:cNvSpPr>
          <p:nvPr>
            <p:ph type="title"/>
          </p:nvPr>
        </p:nvSpPr>
        <p:spPr/>
        <p:txBody>
          <a:bodyPr/>
          <a:lstStyle/>
          <a:p>
            <a:r>
              <a:rPr lang="en-US" altLang="en-US" dirty="0">
                <a:ea typeface="ＭＳ Ｐゴシック" panose="020B0600070205080204" pitchFamily="34" charset="-128"/>
              </a:rPr>
              <a:t>Importance of Standards</a:t>
            </a:r>
          </a:p>
        </p:txBody>
      </p:sp>
      <p:sp>
        <p:nvSpPr>
          <p:cNvPr id="17410" name="Content Placeholder 2">
            <a:extLst>
              <a:ext uri="{FF2B5EF4-FFF2-40B4-BE49-F238E27FC236}">
                <a16:creationId xmlns:a16="http://schemas.microsoft.com/office/drawing/2014/main" id="{44BB01AA-BE7D-4569-8434-B59D8AD30026}"/>
              </a:ext>
            </a:extLst>
          </p:cNvPr>
          <p:cNvSpPr>
            <a:spLocks noGrp="1"/>
          </p:cNvSpPr>
          <p:nvPr>
            <p:ph sz="half" idx="1"/>
          </p:nvPr>
        </p:nvSpPr>
        <p:spPr/>
        <p:txBody>
          <a:bodyPr/>
          <a:lstStyle/>
          <a:p>
            <a:pPr>
              <a:buFont typeface="Arial" panose="020B0604020202020204" pitchFamily="34" charset="0"/>
              <a:buNone/>
            </a:pPr>
            <a:r>
              <a:rPr lang="it-IT" altLang="en-US">
                <a:solidFill>
                  <a:schemeClr val="tx1"/>
                </a:solidFill>
                <a:ea typeface="ＭＳ Ｐゴシック" panose="020B0600070205080204" pitchFamily="34" charset="-128"/>
              </a:rPr>
              <a:t> </a:t>
            </a:r>
            <a:endParaRPr lang="en-US" altLang="en-US">
              <a:solidFill>
                <a:schemeClr val="tx1"/>
              </a:solidFill>
              <a:ea typeface="ＭＳ Ｐゴシック" panose="020B0600070205080204" pitchFamily="34" charset="-128"/>
            </a:endParaRPr>
          </a:p>
        </p:txBody>
      </p:sp>
      <p:sp>
        <p:nvSpPr>
          <p:cNvPr id="17411" name="Content Placeholder 5">
            <a:extLst>
              <a:ext uri="{FF2B5EF4-FFF2-40B4-BE49-F238E27FC236}">
                <a16:creationId xmlns:a16="http://schemas.microsoft.com/office/drawing/2014/main" id="{8215365C-21B5-439C-B0C9-A67970AB0BE5}"/>
              </a:ext>
            </a:extLst>
          </p:cNvPr>
          <p:cNvSpPr>
            <a:spLocks noGrp="1"/>
          </p:cNvSpPr>
          <p:nvPr>
            <p:ph sz="half" idx="2"/>
          </p:nvPr>
        </p:nvSpPr>
        <p:spPr>
          <a:xfrm>
            <a:off x="4889500" y="1600200"/>
            <a:ext cx="3797300" cy="4525963"/>
          </a:xfrm>
        </p:spPr>
        <p:txBody>
          <a:bodyPr/>
          <a:lstStyle/>
          <a:p>
            <a:pPr marL="117475" indent="1588">
              <a:buFont typeface="Arial" panose="020B0604020202020204" pitchFamily="34" charset="0"/>
              <a:buNone/>
            </a:pPr>
            <a:r>
              <a:rPr lang="en-US" altLang="en-US" sz="2400" dirty="0">
                <a:solidFill>
                  <a:srgbClr val="241E14"/>
                </a:solidFill>
                <a:ea typeface="ＭＳ Ｐゴシック" panose="020B0600070205080204" pitchFamily="34" charset="-128"/>
              </a:rPr>
              <a:t>The standards are like the building code. Architects and builders must attend to them but they are not the purpose of their design…the house to be built or renovated is designed to meet the needs of the client in a functional and pleasing manner-while also meeting the building code along the way. (Wiggins and McTighe)</a:t>
            </a:r>
          </a:p>
          <a:p>
            <a:pPr marL="117475" indent="1588"/>
            <a:endParaRPr lang="en-US" altLang="en-US" dirty="0">
              <a:ea typeface="ＭＳ Ｐゴシック" panose="020B0600070205080204" pitchFamily="34" charset="-128"/>
            </a:endParaRPr>
          </a:p>
        </p:txBody>
      </p:sp>
      <p:sp>
        <p:nvSpPr>
          <p:cNvPr id="17412" name="Footer Placeholder 3">
            <a:extLst>
              <a:ext uri="{FF2B5EF4-FFF2-40B4-BE49-F238E27FC236}">
                <a16:creationId xmlns:a16="http://schemas.microsoft.com/office/drawing/2014/main" id="{CC4A83C4-FE37-4D23-A391-A9817B6F678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17413" name="Slide Number Placeholder 4">
            <a:extLst>
              <a:ext uri="{FF2B5EF4-FFF2-40B4-BE49-F238E27FC236}">
                <a16:creationId xmlns:a16="http://schemas.microsoft.com/office/drawing/2014/main" id="{AEE5EB2F-065F-464F-A7E4-910FB4E791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87B0564E-4CB2-45F8-BD7A-7AE19CC884F1}" type="slidenum">
              <a:rPr lang="en-US" altLang="en-US" sz="1200">
                <a:solidFill>
                  <a:schemeClr val="bg1"/>
                </a:solidFill>
              </a:rPr>
              <a:pPr>
                <a:spcBef>
                  <a:spcPct val="0"/>
                </a:spcBef>
                <a:buFontTx/>
                <a:buNone/>
              </a:pPr>
              <a:t>2</a:t>
            </a:fld>
            <a:endParaRPr lang="en-US" altLang="en-US" sz="1200">
              <a:solidFill>
                <a:schemeClr val="bg1"/>
              </a:solidFill>
            </a:endParaRPr>
          </a:p>
        </p:txBody>
      </p:sp>
      <p:pic>
        <p:nvPicPr>
          <p:cNvPr id="17414" name="Content Placeholder 10">
            <a:extLst>
              <a:ext uri="{FF2B5EF4-FFF2-40B4-BE49-F238E27FC236}">
                <a16:creationId xmlns:a16="http://schemas.microsoft.com/office/drawing/2014/main" id="{D2FF8434-081A-4EF3-AEAD-E16DC1109350}"/>
              </a:ext>
            </a:extLst>
          </p:cNvPr>
          <p:cNvPicPr>
            <a:picLocks noGrp="1" noChangeAspect="1"/>
          </p:cNvPicPr>
          <p:nvPr/>
        </p:nvPicPr>
        <p:blipFill>
          <a:blip r:embed="rId3">
            <a:extLst>
              <a:ext uri="{28A0092B-C50C-407E-A947-70E740481C1C}">
                <a14:useLocalDpi xmlns:a14="http://schemas.microsoft.com/office/drawing/2010/main" val="0"/>
              </a:ext>
            </a:extLst>
          </a:blip>
          <a:srcRect t="-2998" b="-2998"/>
          <a:stretch>
            <a:fillRect/>
          </a:stretch>
        </p:blipFill>
        <p:spPr bwMode="auto">
          <a:xfrm>
            <a:off x="352425" y="1806575"/>
            <a:ext cx="4468813" cy="4219575"/>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49969426-53B6-409D-8495-708DB896AF9D}"/>
              </a:ext>
            </a:extLst>
          </p:cNvPr>
          <p:cNvSpPr>
            <a:spLocks noGrp="1"/>
          </p:cNvSpPr>
          <p:nvPr>
            <p:ph type="title" idx="4294967295"/>
          </p:nvPr>
        </p:nvSpPr>
        <p:spPr>
          <a:xfrm>
            <a:off x="1547730" y="250825"/>
            <a:ext cx="7227888" cy="804863"/>
          </a:xfrm>
        </p:spPr>
        <p:txBody>
          <a:bodyPr lIns="35717" tIns="35717" rIns="35717" bIns="35717"/>
          <a:lstStyle/>
          <a:p>
            <a:pPr eaLnBrk="1" hangingPunct="1"/>
            <a:r>
              <a:rPr lang="en-US" altLang="en-US" dirty="0">
                <a:latin typeface="Chalkboard Bold" pitchFamily="1" charset="0"/>
                <a:ea typeface="ＭＳ Ｐゴシック" panose="020B0600070205080204" pitchFamily="34" charset="-128"/>
                <a:cs typeface="Arial" panose="020B0604020202020204" pitchFamily="34" charset="0"/>
                <a:sym typeface="Chalkboard Bold" pitchFamily="1" charset="0"/>
              </a:rPr>
              <a:t>      </a:t>
            </a:r>
            <a:r>
              <a:rPr lang="en-US" altLang="en-US" dirty="0">
                <a:ea typeface="ＭＳ Ｐゴシック" panose="020B0600070205080204" pitchFamily="34" charset="-128"/>
                <a:cs typeface="Arial" panose="020B0604020202020204" pitchFamily="34" charset="0"/>
                <a:sym typeface="Chalkboard Bold" pitchFamily="1" charset="0"/>
              </a:rPr>
              <a:t>Let’s Review Depth of Knowledge (DOK)</a:t>
            </a:r>
            <a:endParaRPr lang="en-US" altLang="en-US" sz="1800" dirty="0">
              <a:ea typeface="ヒラギノ角ゴ ProN W6" pitchFamily="1" charset="-128"/>
              <a:sym typeface="Chalkboard Bold" pitchFamily="1" charset="0"/>
            </a:endParaRPr>
          </a:p>
        </p:txBody>
      </p:sp>
      <p:sp>
        <p:nvSpPr>
          <p:cNvPr id="54274" name="Rectangle 3">
            <a:extLst>
              <a:ext uri="{FF2B5EF4-FFF2-40B4-BE49-F238E27FC236}">
                <a16:creationId xmlns:a16="http://schemas.microsoft.com/office/drawing/2014/main" id="{9BE368E9-8B48-4BBC-8643-B321F71F2775}"/>
              </a:ext>
            </a:extLst>
          </p:cNvPr>
          <p:cNvSpPr>
            <a:spLocks/>
          </p:cNvSpPr>
          <p:nvPr/>
        </p:nvSpPr>
        <p:spPr bwMode="auto">
          <a:xfrm rot="19514">
            <a:off x="1484313" y="4535488"/>
            <a:ext cx="64293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642938">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defTabSz="642938">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defTabSz="642938">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642938">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100">
              <a:solidFill>
                <a:schemeClr val="tx1"/>
              </a:solidFill>
              <a:latin typeface="Arial" panose="020B0604020202020204" pitchFamily="34" charset="0"/>
              <a:sym typeface="Arial" panose="020B0604020202020204" pitchFamily="34" charset="0"/>
            </a:endParaRPr>
          </a:p>
          <a:p>
            <a:pPr eaLnBrk="1" hangingPunct="1">
              <a:spcBef>
                <a:spcPct val="0"/>
              </a:spcBef>
              <a:buFontTx/>
              <a:buNone/>
            </a:pPr>
            <a:endParaRPr lang="en-US" altLang="en-US" sz="2500">
              <a:solidFill>
                <a:schemeClr val="tx1"/>
              </a:solidFill>
              <a:latin typeface="Geneva" pitchFamily="1" charset="0"/>
              <a:ea typeface="ヒラギノ角ゴ ProN W3" pitchFamily="1" charset="-128"/>
              <a:sym typeface="Geneva" pitchFamily="1" charset="0"/>
            </a:endParaRPr>
          </a:p>
        </p:txBody>
      </p:sp>
      <p:sp>
        <p:nvSpPr>
          <p:cNvPr id="45060" name="Rectangle 4">
            <a:extLst>
              <a:ext uri="{FF2B5EF4-FFF2-40B4-BE49-F238E27FC236}">
                <a16:creationId xmlns:a16="http://schemas.microsoft.com/office/drawing/2014/main" id="{70389A4D-C93A-4E9C-9972-3F6A86D1F536}"/>
              </a:ext>
            </a:extLst>
          </p:cNvPr>
          <p:cNvSpPr>
            <a:spLocks noGrp="1"/>
          </p:cNvSpPr>
          <p:nvPr>
            <p:ph type="body" idx="4294967295"/>
          </p:nvPr>
        </p:nvSpPr>
        <p:spPr>
          <a:xfrm>
            <a:off x="228600" y="1398588"/>
            <a:ext cx="8497888" cy="4973637"/>
          </a:xfrm>
        </p:spPr>
        <p:txBody>
          <a:bodyPr lIns="35717" tIns="35717" rIns="35717" bIns="35717" anchor="ctr"/>
          <a:lstStyle/>
          <a:p>
            <a:pPr marL="317500" indent="0" eaLnBrk="1" hangingPunct="1">
              <a:spcAft>
                <a:spcPts val="600"/>
              </a:spcAft>
              <a:buSzPct val="115000"/>
              <a:buNone/>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Like assessments, standards also reflect a DOK.</a:t>
            </a: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A scale of cognitive demand (thinking) to align standards with assessments</a:t>
            </a: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Based on the research of Norman Webb, University of Wisconsin</a:t>
            </a:r>
            <a:r>
              <a:rPr lang="en-US" altLang="en-US" sz="2800" dirty="0">
                <a:solidFill>
                  <a:schemeClr val="tx1"/>
                </a:solidFill>
                <a:ea typeface="ＭＳ Ｐゴシック" panose="020B0600070205080204" pitchFamily="34" charset="-128"/>
                <a:cs typeface="Arial" panose="020B0604020202020204" pitchFamily="34" charset="0"/>
                <a:sym typeface="Comic Sans MS" panose="030F0702030302020204" pitchFamily="66" charset="0"/>
              </a:rPr>
              <a:t> Center for Education Research and the National Institute for Science Education</a:t>
            </a:r>
            <a:endPar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endParaRP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Defines the </a:t>
            </a:r>
            <a:r>
              <a:rPr lang="ja-JP" altLang="en-US" sz="2800">
                <a:solidFill>
                  <a:schemeClr val="tx1"/>
                </a:solidFill>
                <a:ea typeface="ＭＳ Ｐゴシック" panose="020B0600070205080204" pitchFamily="34" charset="-128"/>
                <a:cs typeface="Arial" panose="020B0604020202020204" pitchFamily="34" charset="0"/>
                <a:sym typeface="Chalkboard" pitchFamily="1" charset="0"/>
              </a:rPr>
              <a:t>“</a:t>
            </a:r>
            <a:r>
              <a:rPr lang="en-US" altLang="ja-JP" sz="2800" dirty="0">
                <a:solidFill>
                  <a:schemeClr val="tx1"/>
                </a:solidFill>
                <a:ea typeface="ＭＳ Ｐゴシック" panose="020B0600070205080204" pitchFamily="34" charset="-128"/>
                <a:cs typeface="Arial" panose="020B0604020202020204" pitchFamily="34" charset="0"/>
                <a:sym typeface="Chalkboard" pitchFamily="1" charset="0"/>
              </a:rPr>
              <a:t>ceiling</a:t>
            </a:r>
            <a:r>
              <a:rPr lang="ja-JP" altLang="en-US" sz="2800">
                <a:solidFill>
                  <a:schemeClr val="tx1"/>
                </a:solidFill>
                <a:ea typeface="ＭＳ Ｐゴシック" panose="020B0600070205080204" pitchFamily="34" charset="-128"/>
                <a:cs typeface="Arial" panose="020B0604020202020204" pitchFamily="34" charset="0"/>
                <a:sym typeface="Chalkboard" pitchFamily="1" charset="0"/>
              </a:rPr>
              <a:t>”</a:t>
            </a:r>
            <a:r>
              <a:rPr lang="en-US" altLang="ja-JP" sz="2800" dirty="0">
                <a:solidFill>
                  <a:schemeClr val="tx1"/>
                </a:solidFill>
                <a:ea typeface="ＭＳ Ｐゴシック" panose="020B0600070205080204" pitchFamily="34" charset="-128"/>
                <a:cs typeface="Arial" panose="020B0604020202020204" pitchFamily="34" charset="0"/>
                <a:sym typeface="Chalkboard" pitchFamily="1" charset="0"/>
              </a:rPr>
              <a:t> or highest DOK level for each Core Content standard for the state assessment</a:t>
            </a: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Guides item development for state assessments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6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6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6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4506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983F8CF2-8A95-4462-84E7-C49B1E8FE67E}"/>
              </a:ext>
            </a:extLst>
          </p:cNvPr>
          <p:cNvSpPr>
            <a:spLocks noGrp="1"/>
          </p:cNvSpPr>
          <p:nvPr>
            <p:ph type="body" idx="4294967295"/>
          </p:nvPr>
        </p:nvSpPr>
        <p:spPr>
          <a:xfrm>
            <a:off x="286060" y="1564323"/>
            <a:ext cx="8699500" cy="4308475"/>
          </a:xfrm>
        </p:spPr>
        <p:txBody>
          <a:bodyPr lIns="35717" tIns="35717" rIns="35717" bIns="35717" anchor="ctr"/>
          <a:lstStyle/>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1</a:t>
            </a:r>
            <a:r>
              <a:rPr lang="en-US" altLang="en-US" dirty="0">
                <a:ea typeface="ＭＳ Ｐゴシック" panose="020B0600070205080204" pitchFamily="34" charset="-128"/>
                <a:cs typeface="Arial" panose="020B0604020202020204" pitchFamily="34" charset="0"/>
                <a:sym typeface="Chalkboard" pitchFamily="1" charset="0"/>
              </a:rPr>
              <a:t>: Recall and Reproduction</a:t>
            </a:r>
          </a:p>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2</a:t>
            </a:r>
            <a:r>
              <a:rPr lang="en-US" altLang="en-US" dirty="0">
                <a:ea typeface="ＭＳ Ｐゴシック" panose="020B0600070205080204" pitchFamily="34" charset="-128"/>
                <a:cs typeface="Arial" panose="020B0604020202020204" pitchFamily="34" charset="0"/>
                <a:sym typeface="Chalkboard" pitchFamily="1" charset="0"/>
              </a:rPr>
              <a:t>: Skills &amp; Concepts</a:t>
            </a:r>
          </a:p>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3</a:t>
            </a:r>
            <a:r>
              <a:rPr lang="en-US" altLang="en-US" dirty="0">
                <a:ea typeface="ＭＳ Ｐゴシック" panose="020B0600070205080204" pitchFamily="34" charset="-128"/>
                <a:cs typeface="Arial" panose="020B0604020202020204" pitchFamily="34" charset="0"/>
                <a:sym typeface="Chalkboard" pitchFamily="1" charset="0"/>
              </a:rPr>
              <a:t>: Strategic Thinking</a:t>
            </a:r>
          </a:p>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4</a:t>
            </a:r>
            <a:r>
              <a:rPr lang="en-US" altLang="en-US" dirty="0">
                <a:ea typeface="ＭＳ Ｐゴシック" panose="020B0600070205080204" pitchFamily="34" charset="-128"/>
                <a:cs typeface="Arial" panose="020B0604020202020204" pitchFamily="34" charset="0"/>
                <a:sym typeface="Chalkboard" pitchFamily="1" charset="0"/>
              </a:rPr>
              <a:t>: Extended Thinking</a:t>
            </a:r>
          </a:p>
        </p:txBody>
      </p:sp>
      <p:sp>
        <p:nvSpPr>
          <p:cNvPr id="58370" name="Rectangle 2">
            <a:extLst>
              <a:ext uri="{FF2B5EF4-FFF2-40B4-BE49-F238E27FC236}">
                <a16:creationId xmlns:a16="http://schemas.microsoft.com/office/drawing/2014/main" id="{35FCAEC4-EB6A-48CF-9615-C0120AD1AE8B}"/>
              </a:ext>
            </a:extLst>
          </p:cNvPr>
          <p:cNvSpPr>
            <a:spLocks/>
          </p:cNvSpPr>
          <p:nvPr/>
        </p:nvSpPr>
        <p:spPr bwMode="auto">
          <a:xfrm>
            <a:off x="982663" y="474663"/>
            <a:ext cx="76533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642938">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defTabSz="642938">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defTabSz="642938">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642938">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lnSpc>
                <a:spcPct val="80000"/>
              </a:lnSpc>
              <a:spcBef>
                <a:spcPts val="775"/>
              </a:spcBef>
              <a:buFontTx/>
              <a:buNone/>
            </a:pPr>
            <a:r>
              <a:rPr lang="en-US" altLang="en-US" sz="3700">
                <a:solidFill>
                  <a:schemeClr val="bg1"/>
                </a:solidFill>
                <a:latin typeface="Chalkboard Bold" pitchFamily="1" charset="0"/>
                <a:ea typeface="ヒラギノ角ゴ ProN W3" pitchFamily="1" charset="-128"/>
                <a:sym typeface="Chalkboard Bold" pitchFamily="1" charset="0"/>
              </a:rPr>
              <a:t> </a:t>
            </a:r>
            <a:r>
              <a:rPr lang="en-US" altLang="en-US">
                <a:solidFill>
                  <a:schemeClr val="bg1"/>
                </a:solidFill>
                <a:ea typeface="ヒラギノ角ゴ ProN W3" pitchFamily="1" charset="-128"/>
                <a:sym typeface="Chalkboard Bold" pitchFamily="1" charset="0"/>
              </a:rPr>
              <a:t>Levels of </a:t>
            </a:r>
          </a:p>
          <a:p>
            <a:pPr algn="r" eaLnBrk="1" hangingPunct="1">
              <a:lnSpc>
                <a:spcPct val="80000"/>
              </a:lnSpc>
              <a:spcBef>
                <a:spcPts val="775"/>
              </a:spcBef>
              <a:buFontTx/>
              <a:buNone/>
            </a:pPr>
            <a:r>
              <a:rPr lang="en-US" altLang="en-US">
                <a:solidFill>
                  <a:schemeClr val="bg1"/>
                </a:solidFill>
                <a:ea typeface="ヒラギノ角ゴ ProN W3" pitchFamily="1" charset="-128"/>
                <a:sym typeface="Chalkboard Bold" pitchFamily="1" charset="0"/>
              </a:rPr>
              <a:t>Cognitive Complexity</a:t>
            </a:r>
            <a:endParaRPr lang="en-US" altLang="en-US">
              <a:solidFill>
                <a:schemeClr val="tx1"/>
              </a:solidFill>
              <a:ea typeface="ヒラギノ角ゴ ProN W3" pitchFamily="1" charset="-128"/>
              <a:sym typeface="Chalkboard Bold" pitchFamily="1" charset="0"/>
            </a:endParaRPr>
          </a:p>
          <a:p>
            <a:pPr algn="ctr" eaLnBrk="1" hangingPunct="1">
              <a:lnSpc>
                <a:spcPct val="80000"/>
              </a:lnSpc>
              <a:spcBef>
                <a:spcPts val="775"/>
              </a:spcBef>
              <a:buFontTx/>
              <a:buNone/>
            </a:pPr>
            <a:endParaRPr lang="en-US" altLang="en-US" sz="2500">
              <a:solidFill>
                <a:schemeClr val="tx1"/>
              </a:solidFill>
              <a:latin typeface="Chalkboard" pitchFamily="1" charset="0"/>
              <a:ea typeface="ヒラギノ角ゴ ProN W3" pitchFamily="1" charset="-128"/>
              <a:sym typeface="Chalkboard" pitchFamily="1" charset="0"/>
            </a:endParaRPr>
          </a:p>
          <a:p>
            <a:pPr eaLnBrk="1" hangingPunct="1">
              <a:lnSpc>
                <a:spcPct val="80000"/>
              </a:lnSpc>
              <a:spcBef>
                <a:spcPts val="775"/>
              </a:spcBef>
              <a:buFontTx/>
              <a:buNone/>
            </a:pPr>
            <a:endParaRPr lang="en-US" altLang="en-US" sz="2500">
              <a:solidFill>
                <a:schemeClr val="tx1"/>
              </a:solidFill>
              <a:latin typeface="Chalkboard Bold" pitchFamily="1" charset="0"/>
              <a:ea typeface="ヒラギノ角ゴ ProN W3" pitchFamily="1" charset="-128"/>
              <a:sym typeface="Chalkboard Bold" pitchFamily="1"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1A0B-6C1D-4380-B27B-40537FC88B99}"/>
              </a:ext>
            </a:extLst>
          </p:cNvPr>
          <p:cNvSpPr>
            <a:spLocks noGrp="1"/>
          </p:cNvSpPr>
          <p:nvPr>
            <p:ph type="title" idx="4294967295"/>
          </p:nvPr>
        </p:nvSpPr>
        <p:spPr/>
        <p:txBody>
          <a:bodyPr anchorCtr="1"/>
          <a:lstStyle/>
          <a:p>
            <a:pPr eaLnBrk="1" hangingPunct="1">
              <a:defRPr/>
            </a:pPr>
            <a:r>
              <a:rPr lang="en-US" altLang="en-US">
                <a:effectLst>
                  <a:outerShdw blurRad="38100" dist="38100" dir="2700000" algn="tl">
                    <a:srgbClr val="C0C0C0"/>
                  </a:outerShdw>
                </a:effectLst>
                <a:ea typeface="ＭＳ Ｐゴシック" panose="020B0600070205080204" pitchFamily="34" charset="-128"/>
                <a:cs typeface="Arial" panose="020B0604020202020204" pitchFamily="34" charset="0"/>
              </a:rPr>
              <a:t>Webb</a:t>
            </a:r>
            <a:r>
              <a:rPr lang="ja-JP" altLang="en-US">
                <a:effectLst>
                  <a:outerShdw blurRad="38100" dist="38100" dir="2700000" algn="tl">
                    <a:srgbClr val="C0C0C0"/>
                  </a:outerShdw>
                </a:effectLst>
                <a:ea typeface="ＭＳ Ｐゴシック" panose="020B0600070205080204" pitchFamily="34" charset="-128"/>
                <a:cs typeface="Arial" panose="020B0604020202020204" pitchFamily="34" charset="0"/>
              </a:rPr>
              <a:t>’</a:t>
            </a:r>
            <a:r>
              <a:rPr lang="en-US" altLang="ja-JP">
                <a:effectLst>
                  <a:outerShdw blurRad="38100" dist="38100" dir="2700000" algn="tl">
                    <a:srgbClr val="C0C0C0"/>
                  </a:outerShdw>
                </a:effectLst>
                <a:ea typeface="ＭＳ Ｐゴシック" panose="020B0600070205080204" pitchFamily="34" charset="-128"/>
                <a:cs typeface="Arial" panose="020B0604020202020204" pitchFamily="34" charset="0"/>
              </a:rPr>
              <a:t>s DOK</a:t>
            </a:r>
            <a:endParaRPr lang="en-US" altLang="en-US">
              <a:effectLst>
                <a:outerShdw blurRad="38100" dist="38100" dir="2700000" algn="tl">
                  <a:srgbClr val="C0C0C0"/>
                </a:outerShdw>
              </a:effectLst>
              <a:ea typeface="ＭＳ Ｐゴシック" panose="020B0600070205080204" pitchFamily="34" charset="-128"/>
              <a:cs typeface="Arial" panose="020B0604020202020204" pitchFamily="34" charset="0"/>
            </a:endParaRPr>
          </a:p>
        </p:txBody>
      </p:sp>
      <p:graphicFrame>
        <p:nvGraphicFramePr>
          <p:cNvPr id="257047" name="Group 23">
            <a:extLst>
              <a:ext uri="{FF2B5EF4-FFF2-40B4-BE49-F238E27FC236}">
                <a16:creationId xmlns:a16="http://schemas.microsoft.com/office/drawing/2014/main" id="{4D839589-2210-4FE3-8F3A-F63913022D2F}"/>
              </a:ext>
            </a:extLst>
          </p:cNvPr>
          <p:cNvGraphicFramePr>
            <a:graphicFrameLocks noGrp="1"/>
          </p:cNvGraphicFramePr>
          <p:nvPr/>
        </p:nvGraphicFramePr>
        <p:xfrm>
          <a:off x="0" y="1216025"/>
          <a:ext cx="9144000" cy="5226049"/>
        </p:xfrm>
        <a:graphic>
          <a:graphicData uri="http://schemas.openxmlformats.org/drawingml/2006/table">
            <a:tbl>
              <a:tblPr/>
              <a:tblGrid>
                <a:gridCol w="1236663">
                  <a:extLst>
                    <a:ext uri="{9D8B030D-6E8A-4147-A177-3AD203B41FA5}">
                      <a16:colId xmlns:a16="http://schemas.microsoft.com/office/drawing/2014/main" val="20000"/>
                    </a:ext>
                  </a:extLst>
                </a:gridCol>
                <a:gridCol w="7907337">
                  <a:extLst>
                    <a:ext uri="{9D8B030D-6E8A-4147-A177-3AD203B41FA5}">
                      <a16:colId xmlns:a16="http://schemas.microsoft.com/office/drawing/2014/main" val="20001"/>
                    </a:ext>
                  </a:extLst>
                </a:gridCol>
              </a:tblGrid>
              <a:tr h="47154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mbria" pitchFamily="18" charset="0"/>
                          <a:ea typeface="ＭＳ Ｐゴシック" pitchFamily="34" charset="-128"/>
                          <a:cs typeface="Arial" pitchFamily="34" charset="0"/>
                        </a:rPr>
                        <a:t>DEFINITIONS</a:t>
                      </a:r>
                      <a:endParaRPr kumimoji="0" lang="en-US" sz="18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extLst>
                  <a:ext uri="{0D108BD9-81ED-4DB2-BD59-A6C34878D82A}">
                    <a16:rowId xmlns:a16="http://schemas.microsoft.com/office/drawing/2014/main" val="10000"/>
                  </a:ext>
                </a:extLst>
              </a:tr>
              <a:tr h="10974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1.0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recalls facts, information, procedures, or definitions.</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4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2.0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uses information, conceptual knowledge, and procedures.</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74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3.0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uses reasoning and develops a plan or sequence of steps; process has some complexity.</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226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4.0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conducts an investigation, needs time to think and process multiple conditions of problem or task.</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15A25BC1-7078-4A41-A85C-A0C8B4E4B1D7}"/>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301030D7-FD75-4E17-BFD7-339480C48FB1}"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22</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7FF5E19C-7261-4401-82ED-143ED90BC802}"/>
              </a:ext>
            </a:extLst>
          </p:cNvPr>
          <p:cNvSpPr>
            <a:spLocks noGrp="1"/>
          </p:cNvSpPr>
          <p:nvPr>
            <p:ph type="title"/>
          </p:nvPr>
        </p:nvSpPr>
        <p:spPr/>
        <p:txBody>
          <a:bodyPr/>
          <a:lstStyle/>
          <a:p>
            <a:pPr algn="ctr"/>
            <a:r>
              <a:rPr lang="en-US" altLang="en-US">
                <a:ea typeface="ＭＳ Ｐゴシック" panose="020B0600070205080204" pitchFamily="34" charset="-128"/>
                <a:cs typeface="Arial" panose="020B0604020202020204" pitchFamily="34" charset="0"/>
              </a:rPr>
              <a:t>Depth of Knowledge</a:t>
            </a:r>
          </a:p>
        </p:txBody>
      </p:sp>
      <p:sp>
        <p:nvSpPr>
          <p:cNvPr id="60418" name="Rectangle 3">
            <a:extLst>
              <a:ext uri="{FF2B5EF4-FFF2-40B4-BE49-F238E27FC236}">
                <a16:creationId xmlns:a16="http://schemas.microsoft.com/office/drawing/2014/main" id="{4E10B1B3-0B0E-4A75-8B59-06606A76F411}"/>
              </a:ext>
            </a:extLst>
          </p:cNvPr>
          <p:cNvSpPr>
            <a:spLocks noGrp="1"/>
          </p:cNvSpPr>
          <p:nvPr>
            <p:ph type="body" idx="1"/>
          </p:nvPr>
        </p:nvSpPr>
        <p:spPr>
          <a:xfrm>
            <a:off x="309563" y="2120900"/>
            <a:ext cx="8509000" cy="3973513"/>
          </a:xfrm>
        </p:spPr>
        <p:txBody>
          <a:bodyPr/>
          <a:lstStyle/>
          <a:p>
            <a:pPr>
              <a:spcBef>
                <a:spcPct val="0"/>
              </a:spcBef>
              <a:buFontTx/>
              <a:buChar char="•"/>
            </a:pP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spcAft>
                <a:spcPts val="5400"/>
              </a:spcAft>
              <a:buFont typeface="Wingdings" panose="05000000000000000000" pitchFamily="2" charset="2"/>
              <a:buNone/>
            </a:pPr>
            <a:r>
              <a:rPr lang="en-US" altLang="en-US">
                <a:solidFill>
                  <a:schemeClr val="tx1"/>
                </a:solidFill>
                <a:ea typeface="ＭＳ Ｐゴシック" panose="020B0600070205080204" pitchFamily="34" charset="-128"/>
                <a:cs typeface="Arial" panose="020B0604020202020204" pitchFamily="34" charset="0"/>
              </a:rPr>
              <a:t>The Depth of Knowledge is </a:t>
            </a:r>
            <a:r>
              <a:rPr lang="en-US" altLang="en-US">
                <a:solidFill>
                  <a:srgbClr val="FF0000"/>
                </a:solidFill>
                <a:ea typeface="ＭＳ Ｐゴシック" panose="020B0600070205080204" pitchFamily="34" charset="-128"/>
                <a:cs typeface="Arial" panose="020B0604020202020204" pitchFamily="34" charset="0"/>
              </a:rPr>
              <a:t>NOT </a:t>
            </a:r>
            <a:r>
              <a:rPr lang="en-US" altLang="en-US">
                <a:solidFill>
                  <a:schemeClr val="tx1"/>
                </a:solidFill>
                <a:ea typeface="ＭＳ Ｐゴシック" panose="020B0600070205080204" pitchFamily="34" charset="-128"/>
                <a:cs typeface="Arial" panose="020B0604020202020204" pitchFamily="34" charset="0"/>
              </a:rPr>
              <a:t>determined by the verb, but the </a:t>
            </a:r>
            <a:r>
              <a:rPr lang="en-US" altLang="en-US" b="1">
                <a:solidFill>
                  <a:schemeClr val="tx1"/>
                </a:solidFill>
                <a:ea typeface="ＭＳ Ｐゴシック" panose="020B0600070205080204" pitchFamily="34" charset="-128"/>
                <a:cs typeface="Arial" panose="020B0604020202020204" pitchFamily="34" charset="0"/>
              </a:rPr>
              <a:t>context in which the verb is used</a:t>
            </a:r>
            <a:r>
              <a:rPr lang="en-US" altLang="en-US">
                <a:solidFill>
                  <a:schemeClr val="tx1"/>
                </a:solidFill>
                <a:ea typeface="ＭＳ Ｐゴシック" panose="020B0600070205080204" pitchFamily="34" charset="-128"/>
                <a:cs typeface="Arial" panose="020B0604020202020204" pitchFamily="34" charset="0"/>
              </a:rPr>
              <a:t> and the </a:t>
            </a:r>
            <a:r>
              <a:rPr lang="en-US" altLang="en-US" b="1">
                <a:solidFill>
                  <a:schemeClr val="tx1"/>
                </a:solidFill>
                <a:ea typeface="ＭＳ Ｐゴシック" panose="020B0600070205080204" pitchFamily="34" charset="-128"/>
                <a:cs typeface="Arial" panose="020B0604020202020204" pitchFamily="34" charset="0"/>
              </a:rPr>
              <a:t>depth of thinking required</a:t>
            </a:r>
            <a:r>
              <a:rPr lang="en-US" altLang="en-US">
                <a:solidFill>
                  <a:schemeClr val="tx1"/>
                </a:solidFill>
                <a:ea typeface="ＭＳ Ｐゴシック" panose="020B0600070205080204" pitchFamily="34" charset="-128"/>
                <a:cs typeface="Arial" panose="020B0604020202020204" pitchFamily="34" charset="0"/>
              </a:rPr>
              <a:t>. </a:t>
            </a:r>
          </a:p>
          <a:p>
            <a:pPr>
              <a:spcBef>
                <a:spcPct val="0"/>
              </a:spcBef>
              <a:buFontTx/>
              <a:buNone/>
            </a:pPr>
            <a:endParaRPr lang="en-US" altLang="en-US" sz="40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2046A6-B71E-42DC-A02E-3553C938EBC4}"/>
              </a:ext>
            </a:extLst>
          </p:cNvPr>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br>
              <a:rPr lang="en-US" altLang="en-US" sz="2000" b="1">
                <a:solidFill>
                  <a:srgbClr val="FFFFFF"/>
                </a:solidFill>
                <a:latin typeface="Arial Black" panose="020B0A04020102020204" pitchFamily="34" charset="0"/>
              </a:rPr>
            </a:br>
            <a:br>
              <a:rPr lang="en-US" altLang="en-US" sz="2000" b="1">
                <a:solidFill>
                  <a:srgbClr val="FFFFFF"/>
                </a:solidFill>
                <a:latin typeface="Arial Black" panose="020B0A04020102020204" pitchFamily="34" charset="0"/>
              </a:rPr>
            </a:br>
            <a:endParaRPr lang="en-US" altLang="en-US" sz="2800">
              <a:solidFill>
                <a:srgbClr val="FFFFFF"/>
              </a:solidFill>
              <a:latin typeface="Arial Black" panose="020B0A04020102020204" pitchFamily="34" charset="0"/>
            </a:endParaRPr>
          </a:p>
        </p:txBody>
      </p:sp>
      <p:sp>
        <p:nvSpPr>
          <p:cNvPr id="376835" name="Rectangle 3" descr="Rectangle: Click to edit Master text styles&#10;Second level&#10;Third level&#10;Fourth level&#10;Fifth level">
            <a:extLst>
              <a:ext uri="{FF2B5EF4-FFF2-40B4-BE49-F238E27FC236}">
                <a16:creationId xmlns:a16="http://schemas.microsoft.com/office/drawing/2014/main" id="{68455C55-9503-4E4D-829F-BE28B415B61D}"/>
              </a:ext>
            </a:extLst>
          </p:cNvPr>
          <p:cNvSpPr>
            <a:spLocks noChangeArrowheads="1"/>
          </p:cNvSpPr>
          <p:nvPr/>
        </p:nvSpPr>
        <p:spPr bwMode="auto">
          <a:xfrm>
            <a:off x="355600" y="1419543"/>
            <a:ext cx="8509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marL="0" indent="0">
              <a:lnSpc>
                <a:spcPct val="90000"/>
              </a:lnSpc>
              <a:spcAft>
                <a:spcPts val="1800"/>
              </a:spcAft>
              <a:buNone/>
            </a:pPr>
            <a:r>
              <a:rPr lang="en-US" altLang="en-US" sz="2600" dirty="0">
                <a:solidFill>
                  <a:schemeClr val="tx1"/>
                </a:solidFill>
              </a:rPr>
              <a:t>The verb is </a:t>
            </a:r>
            <a:r>
              <a:rPr lang="en-US" altLang="en-US" sz="2600" u="sng" dirty="0">
                <a:solidFill>
                  <a:schemeClr val="tx1"/>
                </a:solidFill>
              </a:rPr>
              <a:t>not</a:t>
            </a:r>
            <a:r>
              <a:rPr lang="en-US" altLang="en-US" sz="2600" dirty="0">
                <a:solidFill>
                  <a:schemeClr val="tx1"/>
                </a:solidFill>
              </a:rPr>
              <a:t> the indicator of DOK.</a:t>
            </a:r>
          </a:p>
          <a:p>
            <a:pPr>
              <a:lnSpc>
                <a:spcPct val="90000"/>
              </a:lnSpc>
              <a:spcAft>
                <a:spcPts val="1800"/>
              </a:spcAft>
            </a:pPr>
            <a:r>
              <a:rPr lang="en-US" altLang="en-US" sz="2600" b="1" dirty="0">
                <a:solidFill>
                  <a:schemeClr val="tx1"/>
                </a:solidFill>
              </a:rPr>
              <a:t>DOK 3-</a:t>
            </a:r>
            <a:r>
              <a:rPr lang="en-US" altLang="en-US" sz="2600" dirty="0">
                <a:solidFill>
                  <a:schemeClr val="tx1"/>
                </a:solidFill>
              </a:rPr>
              <a:t> </a:t>
            </a:r>
            <a:r>
              <a:rPr lang="en-US" altLang="en-US" sz="2600" b="1" i="1" dirty="0">
                <a:solidFill>
                  <a:schemeClr val="tx1"/>
                </a:solidFill>
              </a:rPr>
              <a:t>Describe</a:t>
            </a:r>
            <a:r>
              <a:rPr lang="en-US" altLang="en-US" sz="2600" dirty="0">
                <a:solidFill>
                  <a:schemeClr val="tx1"/>
                </a:solidFill>
              </a:rPr>
              <a:t> a model that you might use to represent the relationships that exist within the rock cycle. </a:t>
            </a:r>
            <a:r>
              <a:rPr lang="en-US" altLang="en-US" sz="2600" dirty="0">
                <a:solidFill>
                  <a:srgbClr val="FF0000"/>
                </a:solidFill>
              </a:rPr>
              <a:t>(requires deep understanding of rock cycle and a determination of how best to represent it)</a:t>
            </a:r>
          </a:p>
          <a:p>
            <a:pPr>
              <a:lnSpc>
                <a:spcPct val="90000"/>
              </a:lnSpc>
              <a:spcAft>
                <a:spcPts val="1800"/>
              </a:spcAft>
            </a:pPr>
            <a:r>
              <a:rPr lang="en-US" altLang="en-US" sz="2600" b="1" dirty="0">
                <a:solidFill>
                  <a:schemeClr val="tx1"/>
                </a:solidFill>
              </a:rPr>
              <a:t>DOK 2-</a:t>
            </a:r>
            <a:r>
              <a:rPr lang="en-US" altLang="en-US" sz="2600" dirty="0">
                <a:solidFill>
                  <a:schemeClr val="tx1"/>
                </a:solidFill>
              </a:rPr>
              <a:t> </a:t>
            </a:r>
            <a:r>
              <a:rPr lang="en-US" altLang="en-US" sz="2600" b="1" i="1" dirty="0">
                <a:solidFill>
                  <a:schemeClr val="tx1"/>
                </a:solidFill>
              </a:rPr>
              <a:t>Describe</a:t>
            </a:r>
            <a:r>
              <a:rPr lang="en-US" altLang="en-US" sz="2600" dirty="0">
                <a:solidFill>
                  <a:schemeClr val="tx1"/>
                </a:solidFill>
              </a:rPr>
              <a:t> the difference between metamorphic and igneous rocks. </a:t>
            </a:r>
            <a:r>
              <a:rPr lang="en-US" altLang="en-US" sz="2600" dirty="0">
                <a:solidFill>
                  <a:srgbClr val="FF0000"/>
                </a:solidFill>
              </a:rPr>
              <a:t>(requires cognitive processing to determine the differences in the two rock types)</a:t>
            </a:r>
          </a:p>
          <a:p>
            <a:pPr>
              <a:lnSpc>
                <a:spcPct val="90000"/>
              </a:lnSpc>
              <a:spcAft>
                <a:spcPts val="1800"/>
              </a:spcAft>
            </a:pPr>
            <a:r>
              <a:rPr lang="en-US" altLang="en-US" sz="2600" b="1" dirty="0">
                <a:solidFill>
                  <a:schemeClr val="tx1"/>
                </a:solidFill>
              </a:rPr>
              <a:t>DOK 1-</a:t>
            </a:r>
            <a:r>
              <a:rPr lang="en-US" altLang="en-US" sz="2600" dirty="0">
                <a:solidFill>
                  <a:schemeClr val="tx1"/>
                </a:solidFill>
              </a:rPr>
              <a:t> </a:t>
            </a:r>
            <a:r>
              <a:rPr lang="en-US" altLang="en-US" sz="2600" b="1" i="1" dirty="0">
                <a:solidFill>
                  <a:schemeClr val="tx1"/>
                </a:solidFill>
              </a:rPr>
              <a:t>Describe</a:t>
            </a:r>
            <a:r>
              <a:rPr lang="en-US" altLang="en-US" sz="2600" dirty="0">
                <a:solidFill>
                  <a:schemeClr val="tx1"/>
                </a:solidFill>
              </a:rPr>
              <a:t> three characteristics of metamorphic rocks. </a:t>
            </a:r>
            <a:r>
              <a:rPr lang="en-US" altLang="en-US" sz="2600" dirty="0">
                <a:solidFill>
                  <a:srgbClr val="FF0000"/>
                </a:solidFill>
              </a:rPr>
              <a:t>(simple recall)</a:t>
            </a:r>
          </a:p>
          <a:p>
            <a:pPr>
              <a:lnSpc>
                <a:spcPct val="90000"/>
              </a:lnSpc>
              <a:buClr>
                <a:schemeClr val="accent2"/>
              </a:buClr>
              <a:buFont typeface="Wingdings" panose="05000000000000000000" pitchFamily="2" charset="2"/>
              <a:buNone/>
            </a:pPr>
            <a:endParaRPr lang="en-US" altLang="en-US" sz="2800" dirty="0">
              <a:solidFill>
                <a:srgbClr val="FF7C80"/>
              </a:solidFill>
              <a:latin typeface="Arial" panose="020B0604020202020204" pitchFamily="34" charset="0"/>
            </a:endParaRPr>
          </a:p>
          <a:p>
            <a:pPr>
              <a:lnSpc>
                <a:spcPct val="90000"/>
              </a:lnSpc>
              <a:buClr>
                <a:schemeClr val="accent2"/>
              </a:buClr>
              <a:buFont typeface="Wingdings" panose="05000000000000000000" pitchFamily="2" charset="2"/>
              <a:buChar char="z"/>
            </a:pPr>
            <a:endParaRPr lang="en-US" altLang="en-US" sz="1400" dirty="0">
              <a:solidFill>
                <a:srgbClr val="CC0000"/>
              </a:solidFill>
              <a:latin typeface="Arial" panose="020B0604020202020204" pitchFamily="34" charset="0"/>
              <a:cs typeface="Arial" panose="020B0604020202020204" pitchFamily="34" charset="0"/>
            </a:endParaRPr>
          </a:p>
        </p:txBody>
      </p:sp>
      <p:sp>
        <p:nvSpPr>
          <p:cNvPr id="62467" name="Text Box 5">
            <a:extLst>
              <a:ext uri="{FF2B5EF4-FFF2-40B4-BE49-F238E27FC236}">
                <a16:creationId xmlns:a16="http://schemas.microsoft.com/office/drawing/2014/main" id="{8C605250-D7B2-42B7-AE43-94DCFC5C9FB5}"/>
              </a:ext>
            </a:extLst>
          </p:cNvPr>
          <p:cNvSpPr txBox="1">
            <a:spLocks noChangeArrowheads="1"/>
          </p:cNvSpPr>
          <p:nvPr/>
        </p:nvSpPr>
        <p:spPr bwMode="auto">
          <a:xfrm>
            <a:off x="2849563" y="122238"/>
            <a:ext cx="6365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US" altLang="en-US">
                <a:solidFill>
                  <a:schemeClr val="bg1"/>
                </a:solidFill>
                <a:cs typeface="Arial" panose="020B0604020202020204" pitchFamily="34" charset="0"/>
              </a:rPr>
              <a:t>One Verb...three DOK levels</a:t>
            </a:r>
          </a:p>
          <a:p>
            <a:pPr eaLnBrk="1" hangingPunct="1">
              <a:spcBef>
                <a:spcPct val="0"/>
              </a:spcBef>
              <a:buFontTx/>
              <a:buNone/>
            </a:pPr>
            <a:endParaRPr lang="en-US" altLang="en-US" sz="2400" baseline="300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6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6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6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3E4864C-FE54-4B3B-BC1A-2FF478C5DCA9}"/>
              </a:ext>
            </a:extLst>
          </p:cNvPr>
          <p:cNvSpPr>
            <a:spLocks noGrp="1"/>
          </p:cNvSpPr>
          <p:nvPr>
            <p:ph type="title"/>
          </p:nvPr>
        </p:nvSpPr>
        <p:spPr/>
        <p:txBody>
          <a:bodyPr/>
          <a:lstStyle/>
          <a:p>
            <a:pPr algn="ctr"/>
            <a:r>
              <a:rPr lang="en-US" altLang="en-US">
                <a:ea typeface="ＭＳ Ｐゴシック" panose="020B0600070205080204" pitchFamily="34" charset="-128"/>
                <a:cs typeface="Arial" panose="020B0604020202020204" pitchFamily="34" charset="0"/>
              </a:rPr>
              <a:t>Remember…</a:t>
            </a:r>
          </a:p>
        </p:txBody>
      </p:sp>
      <p:sp>
        <p:nvSpPr>
          <p:cNvPr id="3" name="Content Placeholder 2">
            <a:extLst>
              <a:ext uri="{FF2B5EF4-FFF2-40B4-BE49-F238E27FC236}">
                <a16:creationId xmlns:a16="http://schemas.microsoft.com/office/drawing/2014/main" id="{C6495663-141C-4E3F-B92C-735ECC1C1DBD}"/>
              </a:ext>
            </a:extLst>
          </p:cNvPr>
          <p:cNvSpPr>
            <a:spLocks noGrp="1"/>
          </p:cNvSpPr>
          <p:nvPr>
            <p:ph idx="1"/>
          </p:nvPr>
        </p:nvSpPr>
        <p:spPr>
          <a:xfrm>
            <a:off x="449263" y="1425098"/>
            <a:ext cx="8229600" cy="4525963"/>
          </a:xfrm>
        </p:spPr>
        <p:txBody>
          <a:bodyPr/>
          <a:lstStyle/>
          <a:p>
            <a:pPr marL="0" indent="0" algn="ctr">
              <a:buNone/>
            </a:pPr>
            <a:r>
              <a:rPr lang="en-US" dirty="0"/>
              <a:t>Using PA Core to identify the DOK of a Standard Math (Geometry)</a:t>
            </a:r>
          </a:p>
        </p:txBody>
      </p:sp>
      <p:graphicFrame>
        <p:nvGraphicFramePr>
          <p:cNvPr id="4" name="Table 4">
            <a:extLst>
              <a:ext uri="{FF2B5EF4-FFF2-40B4-BE49-F238E27FC236}">
                <a16:creationId xmlns:a16="http://schemas.microsoft.com/office/drawing/2014/main" id="{A899E5A3-4AFE-49E2-8936-2FE88E969A91}"/>
              </a:ext>
            </a:extLst>
          </p:cNvPr>
          <p:cNvGraphicFramePr>
            <a:graphicFrameLocks noGrp="1"/>
          </p:cNvGraphicFramePr>
          <p:nvPr>
            <p:extLst>
              <p:ext uri="{D42A27DB-BD31-4B8C-83A1-F6EECF244321}">
                <p14:modId xmlns:p14="http://schemas.microsoft.com/office/powerpoint/2010/main" val="3206431204"/>
              </p:ext>
            </p:extLst>
          </p:nvPr>
        </p:nvGraphicFramePr>
        <p:xfrm>
          <a:off x="457200" y="2681925"/>
          <a:ext cx="8229600" cy="296487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4105008866"/>
                    </a:ext>
                  </a:extLst>
                </a:gridCol>
                <a:gridCol w="2743200">
                  <a:extLst>
                    <a:ext uri="{9D8B030D-6E8A-4147-A177-3AD203B41FA5}">
                      <a16:colId xmlns:a16="http://schemas.microsoft.com/office/drawing/2014/main" val="786123001"/>
                    </a:ext>
                  </a:extLst>
                </a:gridCol>
                <a:gridCol w="2743200">
                  <a:extLst>
                    <a:ext uri="{9D8B030D-6E8A-4147-A177-3AD203B41FA5}">
                      <a16:colId xmlns:a16="http://schemas.microsoft.com/office/drawing/2014/main" val="3747752586"/>
                    </a:ext>
                  </a:extLst>
                </a:gridCol>
              </a:tblGrid>
              <a:tr h="495992">
                <a:tc>
                  <a:txBody>
                    <a:bodyPr/>
                    <a:lstStyle/>
                    <a:p>
                      <a:pPr algn="ctr"/>
                      <a:r>
                        <a:rPr lang="en-US" sz="2400" b="1" dirty="0">
                          <a:solidFill>
                            <a:schemeClr val="tx2"/>
                          </a:solidFill>
                        </a:rPr>
                        <a:t>Grade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2"/>
                          </a:solidFill>
                        </a:rPr>
                        <a:t>Grade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High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912096"/>
                  </a:ext>
                </a:extLst>
              </a:tr>
              <a:tr h="2468880">
                <a:tc>
                  <a:txBody>
                    <a:bodyPr/>
                    <a:lstStyle/>
                    <a:p>
                      <a:r>
                        <a:rPr lang="en-US" dirty="0"/>
                        <a:t>CC.2.3.1.A.2 </a:t>
                      </a:r>
                    </a:p>
                    <a:p>
                      <a:r>
                        <a:rPr lang="en-US" dirty="0"/>
                        <a:t>Use the understanding of fractions to partition shapes into halves and quarters.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CC.2.3.7.A.2 </a:t>
                      </a:r>
                    </a:p>
                    <a:p>
                      <a:r>
                        <a:rPr lang="en-US" dirty="0"/>
                        <a:t>Visualize and represent geometric figures and describe the relationships between them.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CC.2.3.HS.A.2 </a:t>
                      </a:r>
                    </a:p>
                    <a:p>
                      <a:r>
                        <a:rPr lang="en-US" dirty="0"/>
                        <a:t>Apply rigid transformations to determine and explain congruence.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381510"/>
                  </a:ext>
                </a:extLst>
              </a:tr>
            </a:tbl>
          </a:graphicData>
        </a:graphic>
      </p:graphicFrame>
    </p:spTree>
    <p:extLst>
      <p:ext uri="{BB962C8B-B14F-4D97-AF65-F5344CB8AC3E}">
        <p14:creationId xmlns:p14="http://schemas.microsoft.com/office/powerpoint/2010/main" val="417818460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3E4864C-FE54-4B3B-BC1A-2FF478C5DCA9}"/>
              </a:ext>
            </a:extLst>
          </p:cNvPr>
          <p:cNvSpPr>
            <a:spLocks noGrp="1"/>
          </p:cNvSpPr>
          <p:nvPr>
            <p:ph type="title"/>
          </p:nvPr>
        </p:nvSpPr>
        <p:spPr/>
        <p:txBody>
          <a:bodyPr/>
          <a:lstStyle/>
          <a:p>
            <a:pPr algn="ctr"/>
            <a:r>
              <a:rPr lang="en-US" altLang="en-US">
                <a:ea typeface="ＭＳ Ｐゴシック" panose="020B0600070205080204" pitchFamily="34" charset="-128"/>
                <a:cs typeface="Arial" panose="020B0604020202020204" pitchFamily="34" charset="0"/>
              </a:rPr>
              <a:t>Remember…</a:t>
            </a:r>
          </a:p>
        </p:txBody>
      </p:sp>
      <p:sp>
        <p:nvSpPr>
          <p:cNvPr id="3" name="Content Placeholder 2">
            <a:extLst>
              <a:ext uri="{FF2B5EF4-FFF2-40B4-BE49-F238E27FC236}">
                <a16:creationId xmlns:a16="http://schemas.microsoft.com/office/drawing/2014/main" id="{C6495663-141C-4E3F-B92C-735ECC1C1DBD}"/>
              </a:ext>
            </a:extLst>
          </p:cNvPr>
          <p:cNvSpPr>
            <a:spLocks noGrp="1"/>
          </p:cNvSpPr>
          <p:nvPr>
            <p:ph idx="1"/>
          </p:nvPr>
        </p:nvSpPr>
        <p:spPr>
          <a:xfrm>
            <a:off x="457200" y="1435310"/>
            <a:ext cx="8229600" cy="4940193"/>
          </a:xfrm>
        </p:spPr>
        <p:txBody>
          <a:bodyPr/>
          <a:lstStyle/>
          <a:p>
            <a:pPr marL="0" indent="0" algn="ctr">
              <a:buNone/>
            </a:pPr>
            <a:r>
              <a:rPr lang="en-US" dirty="0"/>
              <a:t>Identify the DOK of a Standard</a:t>
            </a:r>
          </a:p>
          <a:p>
            <a:pPr marL="0" indent="0" algn="ctr">
              <a:buNone/>
            </a:pPr>
            <a:r>
              <a:rPr lang="en-US" dirty="0"/>
              <a:t>ELA (Text Analysis)</a:t>
            </a:r>
          </a:p>
        </p:txBody>
      </p:sp>
      <p:graphicFrame>
        <p:nvGraphicFramePr>
          <p:cNvPr id="4" name="Table 4">
            <a:extLst>
              <a:ext uri="{FF2B5EF4-FFF2-40B4-BE49-F238E27FC236}">
                <a16:creationId xmlns:a16="http://schemas.microsoft.com/office/drawing/2014/main" id="{A899E5A3-4AFE-49E2-8936-2FE88E969A91}"/>
              </a:ext>
            </a:extLst>
          </p:cNvPr>
          <p:cNvGraphicFramePr>
            <a:graphicFrameLocks noGrp="1"/>
          </p:cNvGraphicFramePr>
          <p:nvPr>
            <p:extLst>
              <p:ext uri="{D42A27DB-BD31-4B8C-83A1-F6EECF244321}">
                <p14:modId xmlns:p14="http://schemas.microsoft.com/office/powerpoint/2010/main" val="1697924087"/>
              </p:ext>
            </p:extLst>
          </p:nvPr>
        </p:nvGraphicFramePr>
        <p:xfrm>
          <a:off x="457200" y="2683678"/>
          <a:ext cx="8229600" cy="35661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4105008866"/>
                    </a:ext>
                  </a:extLst>
                </a:gridCol>
                <a:gridCol w="2743200">
                  <a:extLst>
                    <a:ext uri="{9D8B030D-6E8A-4147-A177-3AD203B41FA5}">
                      <a16:colId xmlns:a16="http://schemas.microsoft.com/office/drawing/2014/main" val="786123001"/>
                    </a:ext>
                  </a:extLst>
                </a:gridCol>
                <a:gridCol w="2743200">
                  <a:extLst>
                    <a:ext uri="{9D8B030D-6E8A-4147-A177-3AD203B41FA5}">
                      <a16:colId xmlns:a16="http://schemas.microsoft.com/office/drawing/2014/main" val="3747752586"/>
                    </a:ext>
                  </a:extLst>
                </a:gridCol>
              </a:tblGrid>
              <a:tr h="0">
                <a:tc>
                  <a:txBody>
                    <a:bodyPr/>
                    <a:lstStyle/>
                    <a:p>
                      <a:pPr algn="ctr"/>
                      <a:r>
                        <a:rPr lang="en-US" sz="2400" b="1" dirty="0">
                          <a:solidFill>
                            <a:schemeClr val="tx2"/>
                          </a:solidFill>
                        </a:rPr>
                        <a:t>Grade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2"/>
                          </a:solidFill>
                        </a:rPr>
                        <a:t>Grade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High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944609"/>
                  </a:ext>
                </a:extLst>
              </a:tr>
              <a:tr h="2468880">
                <a:tc>
                  <a:txBody>
                    <a:bodyPr/>
                    <a:lstStyle/>
                    <a:p>
                      <a:r>
                        <a:rPr lang="en-US" sz="1800" b="1" kern="1200" dirty="0">
                          <a:solidFill>
                            <a:schemeClr val="tx1"/>
                          </a:solidFill>
                          <a:effectLst/>
                          <a:latin typeface="+mn-lt"/>
                          <a:ea typeface="+mn-ea"/>
                          <a:cs typeface="+mn-cs"/>
                        </a:rPr>
                        <a:t>CC.1.2.3.B </a:t>
                      </a:r>
                      <a:endParaRPr lang="en-US" b="1" dirty="0"/>
                    </a:p>
                    <a:p>
                      <a:r>
                        <a:rPr lang="en-US" sz="1800" kern="1200" dirty="0">
                          <a:solidFill>
                            <a:schemeClr val="tx1"/>
                          </a:solidFill>
                          <a:effectLst/>
                          <a:latin typeface="+mn-lt"/>
                          <a:ea typeface="+mn-ea"/>
                          <a:cs typeface="+mn-cs"/>
                        </a:rPr>
                        <a:t>Ask and answer questions about the text and make inferences from text; refer to text to support responses.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dirty="0">
                          <a:solidFill>
                            <a:schemeClr val="tx1"/>
                          </a:solidFill>
                          <a:effectLst/>
                          <a:latin typeface="+mn-lt"/>
                          <a:ea typeface="+mn-ea"/>
                          <a:cs typeface="+mn-cs"/>
                        </a:rPr>
                        <a:t>CC.1.2.7.B </a:t>
                      </a:r>
                      <a:endParaRPr lang="en-US" dirty="0"/>
                    </a:p>
                    <a:p>
                      <a:r>
                        <a:rPr lang="en-US" sz="1800" kern="1200" dirty="0">
                          <a:solidFill>
                            <a:schemeClr val="tx1"/>
                          </a:solidFill>
                          <a:effectLst/>
                          <a:latin typeface="+mn-lt"/>
                          <a:ea typeface="+mn-ea"/>
                          <a:cs typeface="+mn-cs"/>
                        </a:rPr>
                        <a:t>Cite several pieces of textual evidence to support analysis of what the text says explicitly, as well as inferences, conclusions, and/or generalizations drawn from the text.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dirty="0">
                          <a:solidFill>
                            <a:schemeClr val="tx1"/>
                          </a:solidFill>
                          <a:effectLst/>
                          <a:latin typeface="+mn-lt"/>
                          <a:ea typeface="+mn-ea"/>
                          <a:cs typeface="+mn-cs"/>
                        </a:rPr>
                        <a:t>CC.1.2.11–12.B </a:t>
                      </a:r>
                      <a:endParaRPr lang="en-US" dirty="0"/>
                    </a:p>
                    <a:p>
                      <a:r>
                        <a:rPr lang="en-US" sz="1800" kern="1200" dirty="0">
                          <a:solidFill>
                            <a:schemeClr val="tx1"/>
                          </a:solidFill>
                          <a:effectLst/>
                          <a:latin typeface="+mn-lt"/>
                          <a:ea typeface="+mn-ea"/>
                          <a:cs typeface="+mn-cs"/>
                        </a:rPr>
                        <a:t>Cite strong and thorough textual evidence to support analysis of what the text says explicitly, as well as inferences and conclusions based on and related to an author’s implicit and explicit assumptions and beliefs.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381510"/>
                  </a:ext>
                </a:extLst>
              </a:tr>
            </a:tbl>
          </a:graphicData>
        </a:graphic>
      </p:graphicFrame>
    </p:spTree>
    <p:extLst>
      <p:ext uri="{BB962C8B-B14F-4D97-AF65-F5344CB8AC3E}">
        <p14:creationId xmlns:p14="http://schemas.microsoft.com/office/powerpoint/2010/main" val="24144699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38001DE-5387-4682-AD1C-8343F51ABCC3}"/>
              </a:ext>
            </a:extLst>
          </p:cNvPr>
          <p:cNvSpPr>
            <a:spLocks noGrp="1"/>
          </p:cNvSpPr>
          <p:nvPr>
            <p:ph type="title"/>
          </p:nvPr>
        </p:nvSpPr>
        <p:spPr>
          <a:xfrm>
            <a:off x="3792538" y="0"/>
            <a:ext cx="5351462" cy="1219200"/>
          </a:xfrm>
        </p:spPr>
        <p:txBody>
          <a:bodyPr/>
          <a:lstStyle/>
          <a:p>
            <a:pPr algn="ctr"/>
            <a:r>
              <a:rPr lang="en-US" altLang="en-US" dirty="0">
                <a:ea typeface="ＭＳ Ｐゴシック" panose="020B0600070205080204" pitchFamily="34" charset="-128"/>
              </a:rPr>
              <a:t>For Reflection…</a:t>
            </a:r>
          </a:p>
        </p:txBody>
      </p:sp>
      <p:sp>
        <p:nvSpPr>
          <p:cNvPr id="17411" name="Content Placeholder 2">
            <a:extLst>
              <a:ext uri="{FF2B5EF4-FFF2-40B4-BE49-F238E27FC236}">
                <a16:creationId xmlns:a16="http://schemas.microsoft.com/office/drawing/2014/main" id="{40A49643-D4F5-4D5F-91ED-06C65ADA1E36}"/>
              </a:ext>
            </a:extLst>
          </p:cNvPr>
          <p:cNvSpPr>
            <a:spLocks noGrp="1"/>
          </p:cNvSpPr>
          <p:nvPr>
            <p:ph idx="1"/>
          </p:nvPr>
        </p:nvSpPr>
        <p:spPr/>
        <p:txBody>
          <a:bodyPr/>
          <a:lstStyle/>
          <a:p>
            <a:pPr marL="225425" indent="0">
              <a:buFont typeface="Arial" panose="020B0604020202020204" pitchFamily="34" charset="0"/>
              <a:buNone/>
              <a:defRPr/>
            </a:pPr>
            <a:endParaRPr lang="en-US"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lgn="ctr">
              <a:buFont typeface="Arial" panose="020B0604020202020204" pitchFamily="34" charset="0"/>
              <a:buNone/>
              <a:defRPr/>
            </a:pPr>
            <a:r>
              <a:rPr lang="en-US" altLang="en-US" b="1" dirty="0">
                <a:solidFill>
                  <a:schemeClr val="tx1"/>
                </a:solidFill>
                <a:effectLst>
                  <a:outerShdw blurRad="38100" dist="38100" dir="2700000" algn="tl">
                    <a:srgbClr val="C0C0C0"/>
                  </a:outerShdw>
                </a:effectLst>
                <a:ea typeface="ＭＳ Ｐゴシック" panose="020B0600070205080204" pitchFamily="34" charset="-128"/>
              </a:rPr>
              <a:t>How do standards guide my teaching? </a:t>
            </a:r>
          </a:p>
        </p:txBody>
      </p:sp>
      <p:sp>
        <p:nvSpPr>
          <p:cNvPr id="52227" name="Footer Placeholder 3">
            <a:extLst>
              <a:ext uri="{FF2B5EF4-FFF2-40B4-BE49-F238E27FC236}">
                <a16:creationId xmlns:a16="http://schemas.microsoft.com/office/drawing/2014/main" id="{FBE668A7-23A2-4E50-BEFA-44977C932D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52228" name="Slide Number Placeholder 4">
            <a:extLst>
              <a:ext uri="{FF2B5EF4-FFF2-40B4-BE49-F238E27FC236}">
                <a16:creationId xmlns:a16="http://schemas.microsoft.com/office/drawing/2014/main" id="{4D82AEF8-FEF5-4DB7-9A09-7F1E56F7DA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B6E1DD95-841D-4385-A3B8-E78CD93F70C4}" type="slidenum">
              <a:rPr lang="en-US" altLang="en-US" sz="1200">
                <a:solidFill>
                  <a:schemeClr val="bg1"/>
                </a:solidFill>
              </a:rPr>
              <a:pPr>
                <a:spcBef>
                  <a:spcPct val="0"/>
                </a:spcBef>
                <a:buFontTx/>
                <a:buNone/>
              </a:pPr>
              <a:t>27</a:t>
            </a:fld>
            <a:endParaRPr lang="en-US" altLang="en-US" sz="12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4770217-E497-4F9A-A673-FD92597E2EFF}"/>
              </a:ext>
            </a:extLst>
          </p:cNvPr>
          <p:cNvSpPr>
            <a:spLocks noGrp="1"/>
          </p:cNvSpPr>
          <p:nvPr>
            <p:ph type="title"/>
          </p:nvPr>
        </p:nvSpPr>
        <p:spPr>
          <a:xfrm>
            <a:off x="2947988" y="0"/>
            <a:ext cx="5738812" cy="1309688"/>
          </a:xfrm>
        </p:spPr>
        <p:txBody>
          <a:bodyPr/>
          <a:lstStyle/>
          <a:p>
            <a:r>
              <a:rPr lang="en-US" altLang="en-US" dirty="0">
                <a:ea typeface="ＭＳ Ｐゴシック" panose="020B0600070205080204" pitchFamily="34" charset="-128"/>
              </a:rPr>
              <a:t>PA Core Standards  </a:t>
            </a:r>
          </a:p>
        </p:txBody>
      </p:sp>
      <p:sp>
        <p:nvSpPr>
          <p:cNvPr id="19458" name="Content Placeholder 2">
            <a:extLst>
              <a:ext uri="{FF2B5EF4-FFF2-40B4-BE49-F238E27FC236}">
                <a16:creationId xmlns:a16="http://schemas.microsoft.com/office/drawing/2014/main" id="{CDD7E03E-AE16-420B-918F-8124E6012F5E}"/>
              </a:ext>
            </a:extLst>
          </p:cNvPr>
          <p:cNvSpPr>
            <a:spLocks noGrp="1"/>
          </p:cNvSpPr>
          <p:nvPr>
            <p:ph idx="1"/>
          </p:nvPr>
        </p:nvSpPr>
        <p:spPr>
          <a:xfrm>
            <a:off x="457200" y="1670384"/>
            <a:ext cx="8229600" cy="4525962"/>
          </a:xfrm>
        </p:spPr>
        <p:txBody>
          <a:bodyPr/>
          <a:lstStyle/>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What are the PA Core Standards? </a:t>
            </a:r>
          </a:p>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What is the purpose of the Anchors and Eligible Content?</a:t>
            </a:r>
          </a:p>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What are the instructional implications in teaching the PA Core Standards?</a:t>
            </a:r>
          </a:p>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How do these standards align with my curriculum and impact instruction?</a:t>
            </a:r>
          </a:p>
        </p:txBody>
      </p:sp>
      <p:sp>
        <p:nvSpPr>
          <p:cNvPr id="19459" name="Footer Placeholder 3">
            <a:extLst>
              <a:ext uri="{FF2B5EF4-FFF2-40B4-BE49-F238E27FC236}">
                <a16:creationId xmlns:a16="http://schemas.microsoft.com/office/drawing/2014/main" id="{77F8FB42-473D-4B14-BDED-51F28D9A74F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ea typeface="Calibri" panose="020F0502020204030204" pitchFamily="34" charset="0"/>
                <a:cs typeface="Arial" panose="020B0604020202020204" pitchFamily="34" charset="0"/>
              </a:rPr>
              <a:t>Copyright ©2011 Commonwealth of Pennsylvania</a:t>
            </a:r>
          </a:p>
        </p:txBody>
      </p:sp>
      <p:sp>
        <p:nvSpPr>
          <p:cNvPr id="19460" name="Slide Number Placeholder 4">
            <a:extLst>
              <a:ext uri="{FF2B5EF4-FFF2-40B4-BE49-F238E27FC236}">
                <a16:creationId xmlns:a16="http://schemas.microsoft.com/office/drawing/2014/main" id="{85BE3A11-08EE-4276-8AAC-A708BD4AE8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BC3A3451-812D-4A7F-98ED-8C474815E8AA}" type="slidenum">
              <a:rPr lang="en-US" altLang="en-US" sz="1200">
                <a:solidFill>
                  <a:schemeClr val="bg1"/>
                </a:solidFill>
                <a:ea typeface="Calibri" panose="020F0502020204030204" pitchFamily="34" charset="0"/>
                <a:cs typeface="Arial" panose="020B0604020202020204" pitchFamily="34" charset="0"/>
              </a:rPr>
              <a:pPr>
                <a:spcBef>
                  <a:spcPct val="0"/>
                </a:spcBef>
                <a:buFontTx/>
                <a:buNone/>
              </a:pPr>
              <a:t>3</a:t>
            </a:fld>
            <a:endParaRPr lang="en-US" altLang="en-US" sz="1200">
              <a:solidFill>
                <a:schemeClr val="bg1"/>
              </a:solidFill>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a:extLst>
              <a:ext uri="{FF2B5EF4-FFF2-40B4-BE49-F238E27FC236}">
                <a16:creationId xmlns:a16="http://schemas.microsoft.com/office/drawing/2014/main" id="{4B69FD52-9264-48B2-8C33-3E8028429445}"/>
              </a:ext>
            </a:extLst>
          </p:cNvPr>
          <p:cNvSpPr/>
          <p:nvPr/>
        </p:nvSpPr>
        <p:spPr>
          <a:xfrm>
            <a:off x="361950" y="1181100"/>
            <a:ext cx="8401050" cy="2514600"/>
          </a:xfrm>
          <a:prstGeom prst="arc">
            <a:avLst>
              <a:gd name="adj1" fmla="val 10818641"/>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Arc 6">
            <a:extLst>
              <a:ext uri="{FF2B5EF4-FFF2-40B4-BE49-F238E27FC236}">
                <a16:creationId xmlns:a16="http://schemas.microsoft.com/office/drawing/2014/main" id="{A5C033FD-CBB9-4BB9-8A6A-1B8D7BB21373}"/>
              </a:ext>
            </a:extLst>
          </p:cNvPr>
          <p:cNvSpPr/>
          <p:nvPr/>
        </p:nvSpPr>
        <p:spPr>
          <a:xfrm>
            <a:off x="361950" y="2057400"/>
            <a:ext cx="8401050" cy="762000"/>
          </a:xfrm>
          <a:prstGeom prst="arc">
            <a:avLst>
              <a:gd name="adj1" fmla="val 10801974"/>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214B58B1-9A3E-4DE5-8D2C-A667DA851822}"/>
              </a:ext>
            </a:extLst>
          </p:cNvPr>
          <p:cNvSpPr/>
          <p:nvPr/>
        </p:nvSpPr>
        <p:spPr>
          <a:xfrm>
            <a:off x="361950" y="3124200"/>
            <a:ext cx="15621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sive</a:t>
            </a:r>
            <a:endParaRPr lang="en-US" dirty="0"/>
          </a:p>
        </p:txBody>
      </p:sp>
      <p:sp>
        <p:nvSpPr>
          <p:cNvPr id="9" name="Rectangle 8">
            <a:extLst>
              <a:ext uri="{FF2B5EF4-FFF2-40B4-BE49-F238E27FC236}">
                <a16:creationId xmlns:a16="http://schemas.microsoft.com/office/drawing/2014/main" id="{D908C21C-0D08-4666-A170-B508CA5C5A82}"/>
              </a:ext>
            </a:extLst>
          </p:cNvPr>
          <p:cNvSpPr/>
          <p:nvPr/>
        </p:nvSpPr>
        <p:spPr>
          <a:xfrm>
            <a:off x="2057400" y="3124200"/>
            <a:ext cx="16192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CD215023-D0A7-4144-945F-49419CA2A316}"/>
              </a:ext>
            </a:extLst>
          </p:cNvPr>
          <p:cNvSpPr/>
          <p:nvPr/>
        </p:nvSpPr>
        <p:spPr>
          <a:xfrm>
            <a:off x="3810000" y="3124200"/>
            <a:ext cx="15430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DA3ED40F-ECA7-4532-8CD7-256E5B5FEF17}"/>
              </a:ext>
            </a:extLst>
          </p:cNvPr>
          <p:cNvSpPr/>
          <p:nvPr/>
        </p:nvSpPr>
        <p:spPr>
          <a:xfrm>
            <a:off x="5486400" y="3124200"/>
            <a:ext cx="16192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F1259941-1EB7-462A-BCB9-9ED3166B024C}"/>
              </a:ext>
            </a:extLst>
          </p:cNvPr>
          <p:cNvSpPr/>
          <p:nvPr/>
        </p:nvSpPr>
        <p:spPr>
          <a:xfrm>
            <a:off x="7296150" y="3124200"/>
            <a:ext cx="14668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Connector 13">
            <a:extLst>
              <a:ext uri="{FF2B5EF4-FFF2-40B4-BE49-F238E27FC236}">
                <a16:creationId xmlns:a16="http://schemas.microsoft.com/office/drawing/2014/main" id="{C432CB51-0DFB-44D9-BBA8-7279A997DDEC}"/>
              </a:ext>
            </a:extLst>
          </p:cNvPr>
          <p:cNvCxnSpPr>
            <a:endCxn id="8" idx="0"/>
          </p:cNvCxnSpPr>
          <p:nvPr/>
        </p:nvCxnSpPr>
        <p:spPr>
          <a:xfrm flipH="1">
            <a:off x="1143000" y="2133600"/>
            <a:ext cx="14478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6EAE5E-F2E8-4DA1-B179-5C3FFF737026}"/>
              </a:ext>
            </a:extLst>
          </p:cNvPr>
          <p:cNvCxnSpPr>
            <a:endCxn id="9" idx="0"/>
          </p:cNvCxnSpPr>
          <p:nvPr/>
        </p:nvCxnSpPr>
        <p:spPr>
          <a:xfrm flipH="1">
            <a:off x="2867025" y="2084388"/>
            <a:ext cx="638175" cy="103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9CC868-B7FD-4009-87C3-C8A4E53234B5}"/>
              </a:ext>
            </a:extLst>
          </p:cNvPr>
          <p:cNvCxnSpPr>
            <a:endCxn id="10" idx="0"/>
          </p:cNvCxnSpPr>
          <p:nvPr/>
        </p:nvCxnSpPr>
        <p:spPr>
          <a:xfrm flipH="1">
            <a:off x="4581525" y="2084388"/>
            <a:ext cx="38100" cy="103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C98F02-E492-44FB-9881-3A23BA33B378}"/>
              </a:ext>
            </a:extLst>
          </p:cNvPr>
          <p:cNvCxnSpPr>
            <a:endCxn id="11" idx="0"/>
          </p:cNvCxnSpPr>
          <p:nvPr/>
        </p:nvCxnSpPr>
        <p:spPr>
          <a:xfrm>
            <a:off x="5867400" y="2057400"/>
            <a:ext cx="428625"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FF9DC-0750-418A-BA69-C5AC45B57899}"/>
              </a:ext>
            </a:extLst>
          </p:cNvPr>
          <p:cNvCxnSpPr/>
          <p:nvPr/>
        </p:nvCxnSpPr>
        <p:spPr>
          <a:xfrm>
            <a:off x="6705600" y="2084388"/>
            <a:ext cx="1323975" cy="103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3200251-D241-4089-969B-7C1CCD273016}"/>
              </a:ext>
            </a:extLst>
          </p:cNvPr>
          <p:cNvSpPr/>
          <p:nvPr/>
        </p:nvSpPr>
        <p:spPr>
          <a:xfrm>
            <a:off x="361951" y="5004331"/>
            <a:ext cx="8324850" cy="14049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ight Arrow 41">
            <a:extLst>
              <a:ext uri="{FF2B5EF4-FFF2-40B4-BE49-F238E27FC236}">
                <a16:creationId xmlns:a16="http://schemas.microsoft.com/office/drawing/2014/main" id="{08F46EEB-209D-46D3-91F6-ED96DCB48706}"/>
              </a:ext>
            </a:extLst>
          </p:cNvPr>
          <p:cNvSpPr/>
          <p:nvPr/>
        </p:nvSpPr>
        <p:spPr>
          <a:xfrm>
            <a:off x="504825" y="5259388"/>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ight Arrow 42">
            <a:extLst>
              <a:ext uri="{FF2B5EF4-FFF2-40B4-BE49-F238E27FC236}">
                <a16:creationId xmlns:a16="http://schemas.microsoft.com/office/drawing/2014/main" id="{17728F69-0CDE-407A-A505-4B712552F199}"/>
              </a:ext>
            </a:extLst>
          </p:cNvPr>
          <p:cNvSpPr/>
          <p:nvPr/>
        </p:nvSpPr>
        <p:spPr>
          <a:xfrm>
            <a:off x="534988" y="5884863"/>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ight Arrow 43">
            <a:extLst>
              <a:ext uri="{FF2B5EF4-FFF2-40B4-BE49-F238E27FC236}">
                <a16:creationId xmlns:a16="http://schemas.microsoft.com/office/drawing/2014/main" id="{B10C8C3D-D474-4018-82C8-89F2E7F45903}"/>
              </a:ext>
            </a:extLst>
          </p:cNvPr>
          <p:cNvSpPr/>
          <p:nvPr/>
        </p:nvSpPr>
        <p:spPr>
          <a:xfrm>
            <a:off x="523875" y="5557838"/>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23" name="Rectangle 45">
            <a:extLst>
              <a:ext uri="{FF2B5EF4-FFF2-40B4-BE49-F238E27FC236}">
                <a16:creationId xmlns:a16="http://schemas.microsoft.com/office/drawing/2014/main" id="{D2B9F5BE-3E24-405F-83A9-98CC58197C47}"/>
              </a:ext>
            </a:extLst>
          </p:cNvPr>
          <p:cNvSpPr>
            <a:spLocks noChangeArrowheads="1"/>
          </p:cNvSpPr>
          <p:nvPr/>
        </p:nvSpPr>
        <p:spPr bwMode="auto">
          <a:xfrm>
            <a:off x="838200" y="5181600"/>
            <a:ext cx="784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Appendix A: Text exemplars illustrating complexity, quality, and range of reading appropriateness </a:t>
            </a:r>
          </a:p>
        </p:txBody>
      </p:sp>
      <p:sp>
        <p:nvSpPr>
          <p:cNvPr id="21524" name="Rectangle 46">
            <a:extLst>
              <a:ext uri="{FF2B5EF4-FFF2-40B4-BE49-F238E27FC236}">
                <a16:creationId xmlns:a16="http://schemas.microsoft.com/office/drawing/2014/main" id="{8B00E1F9-0A63-4DB7-A153-65F329261E1B}"/>
              </a:ext>
            </a:extLst>
          </p:cNvPr>
          <p:cNvSpPr>
            <a:spLocks noChangeArrowheads="1"/>
          </p:cNvSpPr>
          <p:nvPr/>
        </p:nvSpPr>
        <p:spPr bwMode="auto">
          <a:xfrm>
            <a:off x="828675" y="5480050"/>
            <a:ext cx="785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Appendix B: Annotated samples of student writing at various grades</a:t>
            </a:r>
          </a:p>
        </p:txBody>
      </p:sp>
      <p:sp>
        <p:nvSpPr>
          <p:cNvPr id="21525" name="TextBox 49">
            <a:extLst>
              <a:ext uri="{FF2B5EF4-FFF2-40B4-BE49-F238E27FC236}">
                <a16:creationId xmlns:a16="http://schemas.microsoft.com/office/drawing/2014/main" id="{8F29F873-AB7F-4456-AD17-8EE570E987CD}"/>
              </a:ext>
            </a:extLst>
          </p:cNvPr>
          <p:cNvSpPr txBox="1">
            <a:spLocks noChangeArrowheads="1"/>
          </p:cNvSpPr>
          <p:nvPr/>
        </p:nvSpPr>
        <p:spPr bwMode="auto">
          <a:xfrm>
            <a:off x="2063750" y="3130550"/>
            <a:ext cx="156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400" b="1">
                <a:solidFill>
                  <a:schemeClr val="tx1"/>
                </a:solidFill>
                <a:latin typeface="Arial" panose="020B0604020202020204" pitchFamily="34" charset="0"/>
              </a:rPr>
              <a:t>Reading Informational Text</a:t>
            </a:r>
          </a:p>
        </p:txBody>
      </p:sp>
      <p:sp>
        <p:nvSpPr>
          <p:cNvPr id="21526" name="Rectangle 50">
            <a:extLst>
              <a:ext uri="{FF2B5EF4-FFF2-40B4-BE49-F238E27FC236}">
                <a16:creationId xmlns:a16="http://schemas.microsoft.com/office/drawing/2014/main" id="{52A43258-141E-4E31-AABF-D50DE2AB0E06}"/>
              </a:ext>
            </a:extLst>
          </p:cNvPr>
          <p:cNvSpPr>
            <a:spLocks noChangeArrowheads="1"/>
          </p:cNvSpPr>
          <p:nvPr/>
        </p:nvSpPr>
        <p:spPr bwMode="auto">
          <a:xfrm>
            <a:off x="4032250" y="3216275"/>
            <a:ext cx="106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400" b="1">
                <a:solidFill>
                  <a:schemeClr val="tx1"/>
                </a:solidFill>
                <a:latin typeface="Arial" panose="020B0604020202020204" pitchFamily="34" charset="0"/>
              </a:rPr>
              <a:t>Reading</a:t>
            </a:r>
          </a:p>
          <a:p>
            <a:pPr algn="ctr" eaLnBrk="1" hangingPunct="1">
              <a:spcBef>
                <a:spcPct val="0"/>
              </a:spcBef>
              <a:buFontTx/>
              <a:buNone/>
            </a:pPr>
            <a:r>
              <a:rPr lang="en-US" altLang="en-US" sz="1400" b="1">
                <a:solidFill>
                  <a:schemeClr val="tx1"/>
                </a:solidFill>
                <a:latin typeface="Arial" panose="020B0604020202020204" pitchFamily="34" charset="0"/>
              </a:rPr>
              <a:t> Literature</a:t>
            </a:r>
          </a:p>
        </p:txBody>
      </p:sp>
      <p:sp>
        <p:nvSpPr>
          <p:cNvPr id="21527" name="Rectangle 51">
            <a:extLst>
              <a:ext uri="{FF2B5EF4-FFF2-40B4-BE49-F238E27FC236}">
                <a16:creationId xmlns:a16="http://schemas.microsoft.com/office/drawing/2014/main" id="{44BCF9AE-8477-4EB1-959B-1351F1FC49BA}"/>
              </a:ext>
            </a:extLst>
          </p:cNvPr>
          <p:cNvSpPr>
            <a:spLocks noChangeArrowheads="1"/>
          </p:cNvSpPr>
          <p:nvPr/>
        </p:nvSpPr>
        <p:spPr bwMode="auto">
          <a:xfrm>
            <a:off x="373063" y="312737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200" b="1">
                <a:solidFill>
                  <a:schemeClr val="tx1"/>
                </a:solidFill>
                <a:latin typeface="Arial" panose="020B0604020202020204" pitchFamily="34" charset="0"/>
              </a:rPr>
              <a:t>Foundational Skills</a:t>
            </a:r>
          </a:p>
        </p:txBody>
      </p:sp>
      <p:sp>
        <p:nvSpPr>
          <p:cNvPr id="21528" name="Rectangle 52">
            <a:extLst>
              <a:ext uri="{FF2B5EF4-FFF2-40B4-BE49-F238E27FC236}">
                <a16:creationId xmlns:a16="http://schemas.microsoft.com/office/drawing/2014/main" id="{73E21244-773D-4718-87F3-ECF4A9F12D79}"/>
              </a:ext>
            </a:extLst>
          </p:cNvPr>
          <p:cNvSpPr>
            <a:spLocks noChangeArrowheads="1"/>
          </p:cNvSpPr>
          <p:nvPr/>
        </p:nvSpPr>
        <p:spPr bwMode="auto">
          <a:xfrm>
            <a:off x="5926138" y="3122613"/>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400" b="1">
                <a:solidFill>
                  <a:schemeClr val="tx1"/>
                </a:solidFill>
                <a:latin typeface="Arial" panose="020B0604020202020204" pitchFamily="34" charset="0"/>
              </a:rPr>
              <a:t>Writing</a:t>
            </a:r>
          </a:p>
        </p:txBody>
      </p:sp>
      <p:sp>
        <p:nvSpPr>
          <p:cNvPr id="21529" name="Rectangle 53">
            <a:extLst>
              <a:ext uri="{FF2B5EF4-FFF2-40B4-BE49-F238E27FC236}">
                <a16:creationId xmlns:a16="http://schemas.microsoft.com/office/drawing/2014/main" id="{7A9F0459-B1DE-4934-BCF3-5E8219CA7F48}"/>
              </a:ext>
            </a:extLst>
          </p:cNvPr>
          <p:cNvSpPr>
            <a:spLocks noChangeArrowheads="1"/>
          </p:cNvSpPr>
          <p:nvPr/>
        </p:nvSpPr>
        <p:spPr bwMode="auto">
          <a:xfrm>
            <a:off x="7339013" y="3086100"/>
            <a:ext cx="1423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200" b="1">
                <a:solidFill>
                  <a:schemeClr val="tx1"/>
                </a:solidFill>
                <a:latin typeface="Arial" panose="020B0604020202020204" pitchFamily="34" charset="0"/>
              </a:rPr>
              <a:t>Speaking &amp; Listening</a:t>
            </a:r>
          </a:p>
        </p:txBody>
      </p:sp>
      <p:sp>
        <p:nvSpPr>
          <p:cNvPr id="21530" name="TextBox 55">
            <a:extLst>
              <a:ext uri="{FF2B5EF4-FFF2-40B4-BE49-F238E27FC236}">
                <a16:creationId xmlns:a16="http://schemas.microsoft.com/office/drawing/2014/main" id="{D76D6E4D-4799-4990-9F23-05211C5DE7D3}"/>
              </a:ext>
            </a:extLst>
          </p:cNvPr>
          <p:cNvSpPr txBox="1">
            <a:spLocks noChangeArrowheads="1"/>
          </p:cNvSpPr>
          <p:nvPr/>
        </p:nvSpPr>
        <p:spPr bwMode="auto">
          <a:xfrm>
            <a:off x="379413" y="3387725"/>
            <a:ext cx="1563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A necessary  component of an effective, comprehensive reading program designed to develop proficient readers.</a:t>
            </a:r>
          </a:p>
        </p:txBody>
      </p:sp>
      <p:sp>
        <p:nvSpPr>
          <p:cNvPr id="21531" name="TextBox 56">
            <a:extLst>
              <a:ext uri="{FF2B5EF4-FFF2-40B4-BE49-F238E27FC236}">
                <a16:creationId xmlns:a16="http://schemas.microsoft.com/office/drawing/2014/main" id="{AC2BE482-0EAE-436D-8A27-9D713E6913F3}"/>
              </a:ext>
            </a:extLst>
          </p:cNvPr>
          <p:cNvSpPr txBox="1">
            <a:spLocks noChangeArrowheads="1"/>
          </p:cNvSpPr>
          <p:nvPr/>
        </p:nvSpPr>
        <p:spPr bwMode="auto">
          <a:xfrm>
            <a:off x="2085975" y="3817938"/>
            <a:ext cx="1563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Enables students to read, understand, and respond to informational texts.</a:t>
            </a:r>
          </a:p>
        </p:txBody>
      </p:sp>
      <p:sp>
        <p:nvSpPr>
          <p:cNvPr id="21532" name="TextBox 57">
            <a:extLst>
              <a:ext uri="{FF2B5EF4-FFF2-40B4-BE49-F238E27FC236}">
                <a16:creationId xmlns:a16="http://schemas.microsoft.com/office/drawing/2014/main" id="{DB029C6E-F868-4700-90F6-90BA6E274F9F}"/>
              </a:ext>
            </a:extLst>
          </p:cNvPr>
          <p:cNvSpPr txBox="1">
            <a:spLocks noChangeArrowheads="1"/>
          </p:cNvSpPr>
          <p:nvPr/>
        </p:nvSpPr>
        <p:spPr bwMode="auto">
          <a:xfrm>
            <a:off x="3810000" y="3748088"/>
            <a:ext cx="15430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Enables students to read, understand, and respond to literature</a:t>
            </a:r>
            <a:r>
              <a:rPr lang="en-US" altLang="en-US" sz="1200">
                <a:solidFill>
                  <a:schemeClr val="tx1"/>
                </a:solidFill>
                <a:latin typeface="Arial" panose="020B0604020202020204" pitchFamily="34" charset="0"/>
              </a:rPr>
              <a:t>.</a:t>
            </a:r>
          </a:p>
        </p:txBody>
      </p:sp>
      <p:sp>
        <p:nvSpPr>
          <p:cNvPr id="21533" name="TextBox 58">
            <a:extLst>
              <a:ext uri="{FF2B5EF4-FFF2-40B4-BE49-F238E27FC236}">
                <a16:creationId xmlns:a16="http://schemas.microsoft.com/office/drawing/2014/main" id="{FAEC901C-4D35-408B-B042-A5C3EA75E1F0}"/>
              </a:ext>
            </a:extLst>
          </p:cNvPr>
          <p:cNvSpPr txBox="1">
            <a:spLocks noChangeArrowheads="1"/>
          </p:cNvSpPr>
          <p:nvPr/>
        </p:nvSpPr>
        <p:spPr bwMode="auto">
          <a:xfrm>
            <a:off x="5486400" y="3309938"/>
            <a:ext cx="1619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Develops the skills of informational, argumentative, and narrative writing as well as the ability to engage in evidence based analysis of text and research.</a:t>
            </a:r>
          </a:p>
        </p:txBody>
      </p:sp>
      <p:sp>
        <p:nvSpPr>
          <p:cNvPr id="21534" name="TextBox 63">
            <a:extLst>
              <a:ext uri="{FF2B5EF4-FFF2-40B4-BE49-F238E27FC236}">
                <a16:creationId xmlns:a16="http://schemas.microsoft.com/office/drawing/2014/main" id="{0C1C9BEB-2365-481B-AD21-CE63388E4B60}"/>
              </a:ext>
            </a:extLst>
          </p:cNvPr>
          <p:cNvSpPr txBox="1">
            <a:spLocks noChangeArrowheads="1"/>
          </p:cNvSpPr>
          <p:nvPr/>
        </p:nvSpPr>
        <p:spPr bwMode="auto">
          <a:xfrm>
            <a:off x="7339013" y="3471863"/>
            <a:ext cx="14239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Focuses students on communication skills that enable critical listening and effective presentation of ideas.</a:t>
            </a:r>
          </a:p>
        </p:txBody>
      </p:sp>
      <p:sp>
        <p:nvSpPr>
          <p:cNvPr id="65" name="Right Arrow 64">
            <a:extLst>
              <a:ext uri="{FF2B5EF4-FFF2-40B4-BE49-F238E27FC236}">
                <a16:creationId xmlns:a16="http://schemas.microsoft.com/office/drawing/2014/main" id="{6F204D79-7BC5-4736-A298-D3697D6872C7}"/>
              </a:ext>
            </a:extLst>
          </p:cNvPr>
          <p:cNvSpPr/>
          <p:nvPr/>
        </p:nvSpPr>
        <p:spPr>
          <a:xfrm>
            <a:off x="533400" y="6189663"/>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6" name="Rectangle 1">
            <a:extLst>
              <a:ext uri="{FF2B5EF4-FFF2-40B4-BE49-F238E27FC236}">
                <a16:creationId xmlns:a16="http://schemas.microsoft.com/office/drawing/2014/main" id="{6605AF7B-EFBD-4ECE-8613-20B93A742B45}"/>
              </a:ext>
            </a:extLst>
          </p:cNvPr>
          <p:cNvSpPr>
            <a:spLocks noChangeArrowheads="1"/>
          </p:cNvSpPr>
          <p:nvPr/>
        </p:nvSpPr>
        <p:spPr bwMode="auto">
          <a:xfrm>
            <a:off x="2286000" y="12509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PA Core Standards</a:t>
            </a:r>
          </a:p>
          <a:p>
            <a:pPr algn="ctr" eaLnBrk="1" hangingPunct="1">
              <a:spcBef>
                <a:spcPct val="0"/>
              </a:spcBef>
              <a:buFontTx/>
              <a:buNone/>
            </a:pPr>
            <a:r>
              <a:rPr lang="en-US" altLang="en-US" sz="1800">
                <a:solidFill>
                  <a:schemeClr val="tx1"/>
                </a:solidFill>
                <a:latin typeface="Arial" panose="020B0604020202020204" pitchFamily="34" charset="0"/>
              </a:rPr>
              <a:t>English Language Arts &amp; Literacy</a:t>
            </a:r>
          </a:p>
        </p:txBody>
      </p:sp>
      <p:sp>
        <p:nvSpPr>
          <p:cNvPr id="21537" name="TextBox 1">
            <a:extLst>
              <a:ext uri="{FF2B5EF4-FFF2-40B4-BE49-F238E27FC236}">
                <a16:creationId xmlns:a16="http://schemas.microsoft.com/office/drawing/2014/main" id="{24C38C94-A2CE-4A05-8CD8-D08ABFB02263}"/>
              </a:ext>
            </a:extLst>
          </p:cNvPr>
          <p:cNvSpPr txBox="1">
            <a:spLocks noChangeArrowheads="1"/>
          </p:cNvSpPr>
          <p:nvPr/>
        </p:nvSpPr>
        <p:spPr bwMode="auto">
          <a:xfrm>
            <a:off x="839788" y="5788025"/>
            <a:ext cx="7388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PA Core – Reading and Writing for Science and Technical Subjects 6-12 </a:t>
            </a:r>
          </a:p>
          <a:p>
            <a:pPr eaLnBrk="1" hangingPunct="1">
              <a:lnSpc>
                <a:spcPct val="150000"/>
              </a:lnSpc>
              <a:spcBef>
                <a:spcPct val="0"/>
              </a:spcBef>
              <a:buFontTx/>
              <a:buNone/>
            </a:pPr>
            <a:r>
              <a:rPr lang="en-US" altLang="en-US" sz="1400" dirty="0">
                <a:solidFill>
                  <a:schemeClr val="tx1"/>
                </a:solidFill>
                <a:latin typeface="Arial" panose="020B0604020202020204" pitchFamily="34" charset="0"/>
              </a:rPr>
              <a:t>PA Core – Reading and Writing for History and Social Studies 6-12</a:t>
            </a:r>
          </a:p>
        </p:txBody>
      </p:sp>
      <p:sp>
        <p:nvSpPr>
          <p:cNvPr id="3" name="Rectangle 2">
            <a:extLst>
              <a:ext uri="{FF2B5EF4-FFF2-40B4-BE49-F238E27FC236}">
                <a16:creationId xmlns:a16="http://schemas.microsoft.com/office/drawing/2014/main" id="{CAC92EE6-9637-EB42-86E9-15A29C18CF19}"/>
              </a:ext>
            </a:extLst>
          </p:cNvPr>
          <p:cNvSpPr/>
          <p:nvPr/>
        </p:nvSpPr>
        <p:spPr>
          <a:xfrm>
            <a:off x="5297482" y="246308"/>
            <a:ext cx="3221523" cy="584775"/>
          </a:xfrm>
          <a:prstGeom prst="rect">
            <a:avLst/>
          </a:prstGeom>
        </p:spPr>
        <p:txBody>
          <a:bodyPr wrap="none">
            <a:spAutoFit/>
          </a:bodyPr>
          <a:lstStyle/>
          <a:p>
            <a:r>
              <a:rPr lang="en-US" altLang="en-US" sz="3200" b="1" dirty="0">
                <a:solidFill>
                  <a:schemeClr val="bg1"/>
                </a:solidFill>
              </a:rPr>
              <a:t>ELA Standards </a:t>
            </a:r>
            <a:endParaRPr lang="en-US" sz="32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0" name="TextBox 57">
            <a:extLst>
              <a:ext uri="{FF2B5EF4-FFF2-40B4-BE49-F238E27FC236}">
                <a16:creationId xmlns:a16="http://schemas.microsoft.com/office/drawing/2014/main" id="{7D46AC97-5341-4097-BBA3-0EDE454A6336}"/>
              </a:ext>
            </a:extLst>
          </p:cNvPr>
          <p:cNvSpPr txBox="1">
            <a:spLocks noChangeArrowheads="1"/>
          </p:cNvSpPr>
          <p:nvPr/>
        </p:nvSpPr>
        <p:spPr bwMode="auto">
          <a:xfrm>
            <a:off x="3810000" y="3748088"/>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200" dirty="0">
                <a:solidFill>
                  <a:schemeClr val="tx1"/>
                </a:solidFill>
                <a:latin typeface="Arial" panose="020B0604020202020204" pitchFamily="34" charset="0"/>
              </a:rPr>
              <a:t>.</a:t>
            </a:r>
          </a:p>
        </p:txBody>
      </p:sp>
      <p:pic>
        <p:nvPicPr>
          <p:cNvPr id="2" name="Picture 1">
            <a:extLst>
              <a:ext uri="{FF2B5EF4-FFF2-40B4-BE49-F238E27FC236}">
                <a16:creationId xmlns:a16="http://schemas.microsoft.com/office/drawing/2014/main" id="{E1579C4A-2EA2-4A27-BC05-6C227772BD3E}"/>
              </a:ext>
            </a:extLst>
          </p:cNvPr>
          <p:cNvPicPr>
            <a:picLocks noChangeAspect="1"/>
          </p:cNvPicPr>
          <p:nvPr/>
        </p:nvPicPr>
        <p:blipFill>
          <a:blip r:embed="rId3"/>
          <a:stretch>
            <a:fillRect/>
          </a:stretch>
        </p:blipFill>
        <p:spPr>
          <a:xfrm>
            <a:off x="412732" y="1410614"/>
            <a:ext cx="8523694" cy="4710786"/>
          </a:xfrm>
          <a:prstGeom prst="rect">
            <a:avLst/>
          </a:prstGeom>
          <a:ln>
            <a:solidFill>
              <a:schemeClr val="tx1"/>
            </a:solidFill>
          </a:ln>
        </p:spPr>
      </p:pic>
      <p:sp>
        <p:nvSpPr>
          <p:cNvPr id="3" name="Rectangle 2">
            <a:extLst>
              <a:ext uri="{FF2B5EF4-FFF2-40B4-BE49-F238E27FC236}">
                <a16:creationId xmlns:a16="http://schemas.microsoft.com/office/drawing/2014/main" id="{97DF9E0A-0689-5C4B-AC5A-8DEB18429654}"/>
              </a:ext>
            </a:extLst>
          </p:cNvPr>
          <p:cNvSpPr/>
          <p:nvPr/>
        </p:nvSpPr>
        <p:spPr>
          <a:xfrm>
            <a:off x="5693387" y="366228"/>
            <a:ext cx="3371436" cy="584775"/>
          </a:xfrm>
          <a:prstGeom prst="rect">
            <a:avLst/>
          </a:prstGeom>
        </p:spPr>
        <p:txBody>
          <a:bodyPr wrap="none">
            <a:spAutoFit/>
          </a:bodyPr>
          <a:lstStyle/>
          <a:p>
            <a:r>
              <a:rPr lang="en-US" altLang="en-US" sz="3200" b="1" dirty="0">
                <a:solidFill>
                  <a:schemeClr val="bg1"/>
                </a:solidFill>
              </a:rPr>
              <a:t>Math Standards </a:t>
            </a:r>
            <a:endParaRPr lang="en-US" sz="32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a:extLst>
              <a:ext uri="{FF2B5EF4-FFF2-40B4-BE49-F238E27FC236}">
                <a16:creationId xmlns:a16="http://schemas.microsoft.com/office/drawing/2014/main" id="{861D33C1-4CC4-4791-847C-78E56B1E8F5D}"/>
              </a:ext>
            </a:extLst>
          </p:cNvPr>
          <p:cNvSpPr txBox="1">
            <a:spLocks noGrp="1"/>
          </p:cNvSpPr>
          <p:nvPr/>
        </p:nvSpPr>
        <p:spPr bwMode="auto">
          <a:xfrm>
            <a:off x="8305800" y="166688"/>
            <a:ext cx="631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64A5C6D9-0763-4CCE-8E41-99F0DD9419D5}" type="slidenum">
              <a:rPr lang="en-US" altLang="en-US" sz="1400" b="1">
                <a:solidFill>
                  <a:srgbClr val="FFFFFF"/>
                </a:solidFill>
                <a:latin typeface="Verdana" panose="020B0604030504040204" pitchFamily="34" charset="0"/>
                <a:ea typeface="ヒラギノ角ゴ Pro W3" pitchFamily="1" charset="-128"/>
              </a:rPr>
              <a:pPr algn="r" eaLnBrk="1" hangingPunct="1">
                <a:spcBef>
                  <a:spcPct val="0"/>
                </a:spcBef>
                <a:buFontTx/>
                <a:buNone/>
              </a:pPr>
              <a:t>6</a:t>
            </a:fld>
            <a:endParaRPr lang="en-US" altLang="en-US" sz="1400" b="1">
              <a:solidFill>
                <a:srgbClr val="FFFFFF"/>
              </a:solidFill>
              <a:latin typeface="Verdana" panose="020B0604030504040204" pitchFamily="34" charset="0"/>
              <a:ea typeface="ヒラギノ角ゴ Pro W3" pitchFamily="1" charset="-128"/>
            </a:endParaRPr>
          </a:p>
        </p:txBody>
      </p:sp>
      <p:sp>
        <p:nvSpPr>
          <p:cNvPr id="25602" name="Text Box 4">
            <a:extLst>
              <a:ext uri="{FF2B5EF4-FFF2-40B4-BE49-F238E27FC236}">
                <a16:creationId xmlns:a16="http://schemas.microsoft.com/office/drawing/2014/main" id="{C98C5759-9C99-4733-A5DA-F337158A4EBC}"/>
              </a:ext>
            </a:extLst>
          </p:cNvPr>
          <p:cNvSpPr txBox="1">
            <a:spLocks noChangeArrowheads="1"/>
          </p:cNvSpPr>
          <p:nvPr/>
        </p:nvSpPr>
        <p:spPr bwMode="auto">
          <a:xfrm>
            <a:off x="2147888" y="84138"/>
            <a:ext cx="6789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PA Core Standard</a:t>
            </a:r>
          </a:p>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ELA Naming Conventions</a:t>
            </a:r>
          </a:p>
        </p:txBody>
      </p:sp>
      <p:sp>
        <p:nvSpPr>
          <p:cNvPr id="5" name="Slide Number Placeholder 4">
            <a:extLst>
              <a:ext uri="{FF2B5EF4-FFF2-40B4-BE49-F238E27FC236}">
                <a16:creationId xmlns:a16="http://schemas.microsoft.com/office/drawing/2014/main" id="{38666DC6-9E4A-4E7A-B614-FE3C4C5C15C1}"/>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35EA6263-F845-4B45-84D1-0FF7B57AB160}"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6</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25604" name="Group 6">
            <a:extLst>
              <a:ext uri="{FF2B5EF4-FFF2-40B4-BE49-F238E27FC236}">
                <a16:creationId xmlns:a16="http://schemas.microsoft.com/office/drawing/2014/main" id="{C928D361-1453-447F-A4DF-129786F26E43}"/>
              </a:ext>
            </a:extLst>
          </p:cNvPr>
          <p:cNvGrpSpPr>
            <a:grpSpLocks/>
          </p:cNvGrpSpPr>
          <p:nvPr/>
        </p:nvGrpSpPr>
        <p:grpSpPr bwMode="auto">
          <a:xfrm>
            <a:off x="204788" y="1276350"/>
            <a:ext cx="7208837" cy="4117975"/>
            <a:chOff x="307" y="11996"/>
            <a:chExt cx="8985" cy="4843"/>
          </a:xfrm>
        </p:grpSpPr>
        <p:sp>
          <p:nvSpPr>
            <p:cNvPr id="25607" name="Text Box 7">
              <a:extLst>
                <a:ext uri="{FF2B5EF4-FFF2-40B4-BE49-F238E27FC236}">
                  <a16:creationId xmlns:a16="http://schemas.microsoft.com/office/drawing/2014/main" id="{80D4F02D-1CBF-44CD-B7D1-A8B1B82E3407}"/>
                </a:ext>
              </a:extLst>
            </p:cNvPr>
            <p:cNvSpPr txBox="1">
              <a:spLocks noChangeArrowheads="1"/>
            </p:cNvSpPr>
            <p:nvPr/>
          </p:nvSpPr>
          <p:spPr bwMode="auto">
            <a:xfrm>
              <a:off x="2566" y="11996"/>
              <a:ext cx="592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a:solidFill>
                    <a:srgbClr val="000000"/>
                  </a:solidFill>
                  <a:latin typeface="Arial" panose="020B0604020202020204" pitchFamily="34" charset="0"/>
                  <a:ea typeface="ヒラギノ角ゴ Pro W3" pitchFamily="1" charset="-128"/>
                </a:rPr>
                <a:t>CC.  1.   2.   3.   A</a:t>
              </a:r>
              <a:endParaRPr lang="en-US" altLang="en-US" sz="4000">
                <a:solidFill>
                  <a:schemeClr val="tx1"/>
                </a:solidFill>
                <a:latin typeface="Times New Roman" panose="02020603050405020304" pitchFamily="18" charset="0"/>
                <a:ea typeface="ヒラギノ角ゴ Pro W3" pitchFamily="1" charset="-128"/>
              </a:endParaRPr>
            </a:p>
          </p:txBody>
        </p:sp>
        <p:sp>
          <p:nvSpPr>
            <p:cNvPr id="65544" name="Line 8">
              <a:extLst>
                <a:ext uri="{FF2B5EF4-FFF2-40B4-BE49-F238E27FC236}">
                  <a16:creationId xmlns:a16="http://schemas.microsoft.com/office/drawing/2014/main" id="{B9FB5DE9-E310-4F10-AA78-D967DBD9DB7D}"/>
                </a:ext>
              </a:extLst>
            </p:cNvPr>
            <p:cNvSpPr>
              <a:spLocks noChangeShapeType="1"/>
            </p:cNvSpPr>
            <p:nvPr/>
          </p:nvSpPr>
          <p:spPr bwMode="auto">
            <a:xfrm flipH="1">
              <a:off x="3623" y="12862"/>
              <a:ext cx="952" cy="174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5" name="Line 9">
              <a:extLst>
                <a:ext uri="{FF2B5EF4-FFF2-40B4-BE49-F238E27FC236}">
                  <a16:creationId xmlns:a16="http://schemas.microsoft.com/office/drawing/2014/main" id="{12B56757-2994-4A4A-ADF0-356701A08579}"/>
                </a:ext>
              </a:extLst>
            </p:cNvPr>
            <p:cNvSpPr>
              <a:spLocks noChangeShapeType="1"/>
            </p:cNvSpPr>
            <p:nvPr/>
          </p:nvSpPr>
          <p:spPr bwMode="auto">
            <a:xfrm flipH="1">
              <a:off x="5641" y="12862"/>
              <a:ext cx="0" cy="320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E22FE732-7C06-4001-87D0-41E419129692}"/>
                </a:ext>
              </a:extLst>
            </p:cNvPr>
            <p:cNvSpPr>
              <a:spLocks noChangeShapeType="1"/>
            </p:cNvSpPr>
            <p:nvPr/>
          </p:nvSpPr>
          <p:spPr bwMode="auto">
            <a:xfrm>
              <a:off x="6767" y="12862"/>
              <a:ext cx="886" cy="2123"/>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D3E21476-D24B-4AB9-9A7B-40B3128854CE}"/>
                </a:ext>
              </a:extLst>
            </p:cNvPr>
            <p:cNvSpPr>
              <a:spLocks noChangeShapeType="1"/>
            </p:cNvSpPr>
            <p:nvPr/>
          </p:nvSpPr>
          <p:spPr bwMode="auto">
            <a:xfrm flipH="1">
              <a:off x="1854" y="12862"/>
              <a:ext cx="1393" cy="1268"/>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5612" name="Text Box 12">
              <a:extLst>
                <a:ext uri="{FF2B5EF4-FFF2-40B4-BE49-F238E27FC236}">
                  <a16:creationId xmlns:a16="http://schemas.microsoft.com/office/drawing/2014/main" id="{65781E91-7C8C-4A1A-A314-E34238BF3AF3}"/>
                </a:ext>
              </a:extLst>
            </p:cNvPr>
            <p:cNvSpPr txBox="1">
              <a:spLocks noChangeArrowheads="1"/>
            </p:cNvSpPr>
            <p:nvPr/>
          </p:nvSpPr>
          <p:spPr bwMode="auto">
            <a:xfrm>
              <a:off x="307" y="14134"/>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PA Core</a:t>
              </a:r>
            </a:p>
          </p:txBody>
        </p:sp>
        <p:sp>
          <p:nvSpPr>
            <p:cNvPr id="25613" name="Text Box 13">
              <a:extLst>
                <a:ext uri="{FF2B5EF4-FFF2-40B4-BE49-F238E27FC236}">
                  <a16:creationId xmlns:a16="http://schemas.microsoft.com/office/drawing/2014/main" id="{8A817E52-18D5-4039-A246-566AEB1C3BCF}"/>
                </a:ext>
              </a:extLst>
            </p:cNvPr>
            <p:cNvSpPr txBox="1">
              <a:spLocks noChangeArrowheads="1"/>
            </p:cNvSpPr>
            <p:nvPr/>
          </p:nvSpPr>
          <p:spPr bwMode="auto">
            <a:xfrm>
              <a:off x="7160" y="14985"/>
              <a:ext cx="144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Grade Level</a:t>
              </a:r>
            </a:p>
          </p:txBody>
        </p:sp>
        <p:sp>
          <p:nvSpPr>
            <p:cNvPr id="25614" name="Text Box 14">
              <a:extLst>
                <a:ext uri="{FF2B5EF4-FFF2-40B4-BE49-F238E27FC236}">
                  <a16:creationId xmlns:a16="http://schemas.microsoft.com/office/drawing/2014/main" id="{A545DFA4-5E63-41E3-B423-050D60B8086C}"/>
                </a:ext>
              </a:extLst>
            </p:cNvPr>
            <p:cNvSpPr txBox="1">
              <a:spLocks noChangeArrowheads="1"/>
            </p:cNvSpPr>
            <p:nvPr/>
          </p:nvSpPr>
          <p:spPr bwMode="auto">
            <a:xfrm>
              <a:off x="2566" y="14612"/>
              <a:ext cx="175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English Language Arts</a:t>
              </a:r>
            </a:p>
          </p:txBody>
        </p:sp>
        <p:sp>
          <p:nvSpPr>
            <p:cNvPr id="25615" name="Text Box 15">
              <a:extLst>
                <a:ext uri="{FF2B5EF4-FFF2-40B4-BE49-F238E27FC236}">
                  <a16:creationId xmlns:a16="http://schemas.microsoft.com/office/drawing/2014/main" id="{A29CE4CB-C01B-4CD5-8A4F-2F6EFE3D4ECF}"/>
                </a:ext>
              </a:extLst>
            </p:cNvPr>
            <p:cNvSpPr txBox="1">
              <a:spLocks noChangeArrowheads="1"/>
            </p:cNvSpPr>
            <p:nvPr/>
          </p:nvSpPr>
          <p:spPr bwMode="auto">
            <a:xfrm>
              <a:off x="1944" y="15793"/>
              <a:ext cx="7348"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a:solidFill>
                    <a:srgbClr val="000000"/>
                  </a:solidFill>
                </a:rPr>
                <a:t>		</a:t>
              </a:r>
              <a:r>
                <a:rPr lang="en-US" altLang="en-US" sz="1800">
                  <a:solidFill>
                    <a:srgbClr val="000000"/>
                  </a:solidFill>
                </a:rPr>
                <a:t>Standard Categories:</a:t>
              </a:r>
            </a:p>
            <a:p>
              <a:pPr defTabSz="914400">
                <a:spcBef>
                  <a:spcPct val="0"/>
                </a:spcBef>
                <a:buFontTx/>
                <a:buNone/>
              </a:pPr>
              <a:r>
                <a:rPr lang="en-US" altLang="en-US" sz="1800">
                  <a:solidFill>
                    <a:srgbClr val="000000"/>
                  </a:solidFill>
                </a:rPr>
                <a:t>		1 Foundation Skills</a:t>
              </a:r>
              <a:endParaRPr lang="en-US" altLang="en-US" sz="1800">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a:t>
              </a:r>
              <a:r>
                <a:rPr lang="en-US" altLang="en-US" sz="1800" b="1">
                  <a:solidFill>
                    <a:srgbClr val="000000"/>
                  </a:solidFill>
                </a:rPr>
                <a:t>2 Reading Informational Skills</a:t>
              </a:r>
              <a:endParaRPr lang="en-US" altLang="en-US" sz="1800" b="1">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3 Reading Literature</a:t>
              </a:r>
              <a:endParaRPr lang="en-US" altLang="en-US" sz="1800">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4 Writing</a:t>
              </a:r>
              <a:endParaRPr lang="en-US" altLang="en-US" sz="1800">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5 Speaking and Listening</a:t>
              </a:r>
              <a:endParaRPr lang="en-US" altLang="en-US" sz="1800">
                <a:solidFill>
                  <a:schemeClr val="tx1"/>
                </a:solidFill>
                <a:latin typeface="Arial" panose="020B0604020202020204" pitchFamily="34" charset="0"/>
                <a:cs typeface="Arial" panose="020B0604020202020204" pitchFamily="34" charset="0"/>
              </a:endParaRPr>
            </a:p>
            <a:p>
              <a:pPr algn="ctr" defTabSz="914400">
                <a:spcBef>
                  <a:spcPct val="0"/>
                </a:spcBef>
                <a:buFontTx/>
                <a:buNone/>
              </a:pPr>
              <a:endParaRPr lang="en-US" altLang="en-US" sz="180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D03C7F17-5219-4200-B1C1-9B049043851F}"/>
              </a:ext>
            </a:extLst>
          </p:cNvPr>
          <p:cNvSpPr>
            <a:spLocks noChangeShapeType="1"/>
          </p:cNvSpPr>
          <p:nvPr/>
        </p:nvSpPr>
        <p:spPr bwMode="auto">
          <a:xfrm>
            <a:off x="6294438" y="2006600"/>
            <a:ext cx="784225" cy="12573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5606" name="TextBox 2">
            <a:extLst>
              <a:ext uri="{FF2B5EF4-FFF2-40B4-BE49-F238E27FC236}">
                <a16:creationId xmlns:a16="http://schemas.microsoft.com/office/drawing/2014/main" id="{5DC395E8-B88A-4558-AD40-00F6F0279AD9}"/>
              </a:ext>
            </a:extLst>
          </p:cNvPr>
          <p:cNvSpPr txBox="1">
            <a:spLocks noChangeArrowheads="1"/>
          </p:cNvSpPr>
          <p:nvPr/>
        </p:nvSpPr>
        <p:spPr bwMode="auto">
          <a:xfrm>
            <a:off x="7042150" y="3311525"/>
            <a:ext cx="19796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2000">
                <a:solidFill>
                  <a:schemeClr val="tx1"/>
                </a:solidFill>
                <a:latin typeface="Times New Roman" panose="02020603050405020304" pitchFamily="18" charset="0"/>
                <a:ea typeface="ヒラギノ角ゴ Pro W3" pitchFamily="1" charset="-128"/>
              </a:rPr>
              <a:t>Reading Informational Skills</a:t>
            </a:r>
          </a:p>
          <a:p>
            <a:pPr eaLnBrk="1" hangingPunct="1">
              <a:spcBef>
                <a:spcPct val="0"/>
              </a:spcBef>
              <a:buFontTx/>
              <a:buNone/>
            </a:pPr>
            <a:r>
              <a:rPr lang="en-US" altLang="en-US" sz="2000">
                <a:solidFill>
                  <a:schemeClr val="tx1"/>
                </a:solidFill>
                <a:latin typeface="Times New Roman" panose="02020603050405020304" pitchFamily="18" charset="0"/>
                <a:ea typeface="ヒラギノ角ゴ Pro W3" pitchFamily="1" charset="-128"/>
              </a:rPr>
              <a:t>Standard 1</a:t>
            </a:r>
          </a:p>
          <a:p>
            <a:pPr eaLnBrk="1" hangingPunct="1">
              <a:spcBef>
                <a:spcPct val="0"/>
              </a:spcBef>
              <a:buFontTx/>
              <a:buNone/>
            </a:pPr>
            <a:endParaRPr lang="en-US" altLang="en-US" sz="1800">
              <a:solidFill>
                <a:schemeClr val="tx1"/>
              </a:solidFill>
              <a:latin typeface="Arial" panose="020B0604020202020204" pitchFamily="34" charset="0"/>
              <a:ea typeface="ヒラギノ角ゴ Pro W3" pitchFamily="1"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a:extLst>
              <a:ext uri="{FF2B5EF4-FFF2-40B4-BE49-F238E27FC236}">
                <a16:creationId xmlns:a16="http://schemas.microsoft.com/office/drawing/2014/main" id="{A5934F0E-BB5A-4A75-9F38-AA5D18CDBF9B}"/>
              </a:ext>
            </a:extLst>
          </p:cNvPr>
          <p:cNvSpPr txBox="1">
            <a:spLocks noGrp="1"/>
          </p:cNvSpPr>
          <p:nvPr/>
        </p:nvSpPr>
        <p:spPr bwMode="auto">
          <a:xfrm>
            <a:off x="8305800" y="166688"/>
            <a:ext cx="631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CB02E98E-00BB-4E30-8788-8FABD9F614E2}" type="slidenum">
              <a:rPr lang="en-US" altLang="en-US" sz="1400" b="1">
                <a:solidFill>
                  <a:srgbClr val="FFFFFF"/>
                </a:solidFill>
                <a:latin typeface="Verdana" panose="020B0604030504040204" pitchFamily="34" charset="0"/>
                <a:ea typeface="ヒラギノ角ゴ Pro W3" pitchFamily="1" charset="-128"/>
              </a:rPr>
              <a:pPr algn="r" eaLnBrk="1" hangingPunct="1">
                <a:spcBef>
                  <a:spcPct val="0"/>
                </a:spcBef>
                <a:buFontTx/>
                <a:buNone/>
              </a:pPr>
              <a:t>7</a:t>
            </a:fld>
            <a:endParaRPr lang="en-US" altLang="en-US" sz="1400" b="1">
              <a:solidFill>
                <a:srgbClr val="FFFFFF"/>
              </a:solidFill>
              <a:latin typeface="Verdana" panose="020B0604030504040204" pitchFamily="34" charset="0"/>
              <a:ea typeface="ヒラギノ角ゴ Pro W3" pitchFamily="1" charset="-128"/>
            </a:endParaRPr>
          </a:p>
        </p:txBody>
      </p:sp>
      <p:sp>
        <p:nvSpPr>
          <p:cNvPr id="27650" name="Text Box 4">
            <a:extLst>
              <a:ext uri="{FF2B5EF4-FFF2-40B4-BE49-F238E27FC236}">
                <a16:creationId xmlns:a16="http://schemas.microsoft.com/office/drawing/2014/main" id="{576D5004-399D-4194-8342-AA1760E79E2E}"/>
              </a:ext>
            </a:extLst>
          </p:cNvPr>
          <p:cNvSpPr txBox="1">
            <a:spLocks noChangeArrowheads="1"/>
          </p:cNvSpPr>
          <p:nvPr/>
        </p:nvSpPr>
        <p:spPr bwMode="auto">
          <a:xfrm>
            <a:off x="2147888" y="84138"/>
            <a:ext cx="6789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PA Core Standard</a:t>
            </a:r>
          </a:p>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Math Naming Conventions</a:t>
            </a:r>
          </a:p>
        </p:txBody>
      </p:sp>
      <p:sp>
        <p:nvSpPr>
          <p:cNvPr id="5" name="Slide Number Placeholder 4">
            <a:extLst>
              <a:ext uri="{FF2B5EF4-FFF2-40B4-BE49-F238E27FC236}">
                <a16:creationId xmlns:a16="http://schemas.microsoft.com/office/drawing/2014/main" id="{FBB0A478-8567-4CD0-92EF-DFFDFD7EEEC5}"/>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F947008D-2153-4C77-BD65-544EF61CC300}"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7</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27652" name="Group 6">
            <a:extLst>
              <a:ext uri="{FF2B5EF4-FFF2-40B4-BE49-F238E27FC236}">
                <a16:creationId xmlns:a16="http://schemas.microsoft.com/office/drawing/2014/main" id="{4EEDFE35-FE2B-4561-B308-8DBF0AD31721}"/>
              </a:ext>
            </a:extLst>
          </p:cNvPr>
          <p:cNvGrpSpPr>
            <a:grpSpLocks/>
          </p:cNvGrpSpPr>
          <p:nvPr/>
        </p:nvGrpSpPr>
        <p:grpSpPr bwMode="auto">
          <a:xfrm>
            <a:off x="204788" y="1276350"/>
            <a:ext cx="7208837" cy="4851779"/>
            <a:chOff x="307" y="11996"/>
            <a:chExt cx="8985" cy="5706"/>
          </a:xfrm>
        </p:grpSpPr>
        <p:sp>
          <p:nvSpPr>
            <p:cNvPr id="27655" name="Text Box 7">
              <a:extLst>
                <a:ext uri="{FF2B5EF4-FFF2-40B4-BE49-F238E27FC236}">
                  <a16:creationId xmlns:a16="http://schemas.microsoft.com/office/drawing/2014/main" id="{FC42EF88-1659-40A4-A69F-9ED62C886702}"/>
                </a:ext>
              </a:extLst>
            </p:cNvPr>
            <p:cNvSpPr txBox="1">
              <a:spLocks noChangeArrowheads="1"/>
            </p:cNvSpPr>
            <p:nvPr/>
          </p:nvSpPr>
          <p:spPr bwMode="auto">
            <a:xfrm>
              <a:off x="2566" y="11996"/>
              <a:ext cx="592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dirty="0">
                  <a:solidFill>
                    <a:srgbClr val="000000"/>
                  </a:solidFill>
                  <a:latin typeface="Arial" panose="020B0604020202020204" pitchFamily="34" charset="0"/>
                  <a:ea typeface="ヒラギノ角ゴ Pro W3" pitchFamily="1" charset="-128"/>
                </a:rPr>
                <a:t>CC.  2.   2.   4.   A</a:t>
              </a:r>
              <a:endParaRPr lang="en-US" altLang="en-US" sz="4000" dirty="0">
                <a:solidFill>
                  <a:schemeClr val="tx1"/>
                </a:solidFill>
                <a:latin typeface="Times New Roman" panose="02020603050405020304" pitchFamily="18" charset="0"/>
                <a:ea typeface="ヒラギノ角ゴ Pro W3" pitchFamily="1" charset="-128"/>
              </a:endParaRPr>
            </a:p>
          </p:txBody>
        </p:sp>
        <p:sp>
          <p:nvSpPr>
            <p:cNvPr id="65544" name="Line 8">
              <a:extLst>
                <a:ext uri="{FF2B5EF4-FFF2-40B4-BE49-F238E27FC236}">
                  <a16:creationId xmlns:a16="http://schemas.microsoft.com/office/drawing/2014/main" id="{DE919566-493C-4965-925D-9782E051085F}"/>
                </a:ext>
              </a:extLst>
            </p:cNvPr>
            <p:cNvSpPr>
              <a:spLocks noChangeShapeType="1"/>
            </p:cNvSpPr>
            <p:nvPr/>
          </p:nvSpPr>
          <p:spPr bwMode="auto">
            <a:xfrm flipH="1">
              <a:off x="3623" y="12862"/>
              <a:ext cx="952" cy="174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5" name="Line 9">
              <a:extLst>
                <a:ext uri="{FF2B5EF4-FFF2-40B4-BE49-F238E27FC236}">
                  <a16:creationId xmlns:a16="http://schemas.microsoft.com/office/drawing/2014/main" id="{A3A006F3-0A3B-46AE-900C-3B6C7A679C04}"/>
                </a:ext>
              </a:extLst>
            </p:cNvPr>
            <p:cNvSpPr>
              <a:spLocks noChangeShapeType="1"/>
            </p:cNvSpPr>
            <p:nvPr/>
          </p:nvSpPr>
          <p:spPr bwMode="auto">
            <a:xfrm flipH="1">
              <a:off x="5641" y="12862"/>
              <a:ext cx="0" cy="320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F5F55290-7767-477F-8549-AD959EC02135}"/>
                </a:ext>
              </a:extLst>
            </p:cNvPr>
            <p:cNvSpPr>
              <a:spLocks noChangeShapeType="1"/>
            </p:cNvSpPr>
            <p:nvPr/>
          </p:nvSpPr>
          <p:spPr bwMode="auto">
            <a:xfrm>
              <a:off x="6767" y="12862"/>
              <a:ext cx="886" cy="2123"/>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CBB4213E-9506-40D5-87F5-F466685DD606}"/>
                </a:ext>
              </a:extLst>
            </p:cNvPr>
            <p:cNvSpPr>
              <a:spLocks noChangeShapeType="1"/>
            </p:cNvSpPr>
            <p:nvPr/>
          </p:nvSpPr>
          <p:spPr bwMode="auto">
            <a:xfrm flipH="1">
              <a:off x="1854" y="12862"/>
              <a:ext cx="1393" cy="1268"/>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7660" name="Text Box 12">
              <a:extLst>
                <a:ext uri="{FF2B5EF4-FFF2-40B4-BE49-F238E27FC236}">
                  <a16:creationId xmlns:a16="http://schemas.microsoft.com/office/drawing/2014/main" id="{5D7396D7-B272-4E7F-BF5A-3E7ADC96F632}"/>
                </a:ext>
              </a:extLst>
            </p:cNvPr>
            <p:cNvSpPr txBox="1">
              <a:spLocks noChangeArrowheads="1"/>
            </p:cNvSpPr>
            <p:nvPr/>
          </p:nvSpPr>
          <p:spPr bwMode="auto">
            <a:xfrm>
              <a:off x="307" y="14134"/>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PA Core</a:t>
              </a:r>
            </a:p>
          </p:txBody>
        </p:sp>
        <p:sp>
          <p:nvSpPr>
            <p:cNvPr id="27661" name="Text Box 13">
              <a:extLst>
                <a:ext uri="{FF2B5EF4-FFF2-40B4-BE49-F238E27FC236}">
                  <a16:creationId xmlns:a16="http://schemas.microsoft.com/office/drawing/2014/main" id="{3233F270-D8D0-40D6-89C7-C38997E686E0}"/>
                </a:ext>
              </a:extLst>
            </p:cNvPr>
            <p:cNvSpPr txBox="1">
              <a:spLocks noChangeArrowheads="1"/>
            </p:cNvSpPr>
            <p:nvPr/>
          </p:nvSpPr>
          <p:spPr bwMode="auto">
            <a:xfrm>
              <a:off x="7160" y="14985"/>
              <a:ext cx="144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Grade Level</a:t>
              </a:r>
            </a:p>
          </p:txBody>
        </p:sp>
        <p:sp>
          <p:nvSpPr>
            <p:cNvPr id="27662" name="Text Box 14">
              <a:extLst>
                <a:ext uri="{FF2B5EF4-FFF2-40B4-BE49-F238E27FC236}">
                  <a16:creationId xmlns:a16="http://schemas.microsoft.com/office/drawing/2014/main" id="{1D131A5F-EBB1-4F6D-BF6C-E518BD5EA3BD}"/>
                </a:ext>
              </a:extLst>
            </p:cNvPr>
            <p:cNvSpPr txBox="1">
              <a:spLocks noChangeArrowheads="1"/>
            </p:cNvSpPr>
            <p:nvPr/>
          </p:nvSpPr>
          <p:spPr bwMode="auto">
            <a:xfrm>
              <a:off x="2566" y="14612"/>
              <a:ext cx="19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dirty="0">
                  <a:solidFill>
                    <a:schemeClr val="tx1"/>
                  </a:solidFill>
                  <a:latin typeface="Times New Roman" panose="02020603050405020304" pitchFamily="18" charset="0"/>
                  <a:ea typeface="ヒラギノ角ゴ Pro W3" pitchFamily="1" charset="-128"/>
                </a:rPr>
                <a:t>Mathematics</a:t>
              </a:r>
            </a:p>
          </p:txBody>
        </p:sp>
        <p:sp>
          <p:nvSpPr>
            <p:cNvPr id="27663" name="Text Box 15">
              <a:extLst>
                <a:ext uri="{FF2B5EF4-FFF2-40B4-BE49-F238E27FC236}">
                  <a16:creationId xmlns:a16="http://schemas.microsoft.com/office/drawing/2014/main" id="{3EAF6C40-1284-4750-9C11-26EB1DAC50A1}"/>
                </a:ext>
              </a:extLst>
            </p:cNvPr>
            <p:cNvSpPr txBox="1">
              <a:spLocks noChangeArrowheads="1"/>
            </p:cNvSpPr>
            <p:nvPr/>
          </p:nvSpPr>
          <p:spPr bwMode="auto">
            <a:xfrm>
              <a:off x="1944" y="15793"/>
              <a:ext cx="7348" cy="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dirty="0">
                  <a:solidFill>
                    <a:srgbClr val="000000"/>
                  </a:solidFill>
                </a:rPr>
                <a:t>		</a:t>
              </a:r>
              <a:r>
                <a:rPr lang="en-US" altLang="en-US" sz="1800" dirty="0">
                  <a:solidFill>
                    <a:srgbClr val="000000"/>
                  </a:solidFill>
                </a:rPr>
                <a:t>Standard Categories:</a:t>
              </a:r>
            </a:p>
            <a:p>
              <a:pPr defTabSz="914400">
                <a:spcBef>
                  <a:spcPct val="0"/>
                </a:spcBef>
                <a:buFontTx/>
                <a:buNone/>
              </a:pPr>
              <a:r>
                <a:rPr lang="en-US" altLang="en-US" sz="1800" dirty="0">
                  <a:solidFill>
                    <a:srgbClr val="000000"/>
                  </a:solidFill>
                </a:rPr>
                <a:t>		1. Numbers and Operations</a:t>
              </a:r>
            </a:p>
            <a:p>
              <a:pPr defTabSz="914400">
                <a:spcBef>
                  <a:spcPct val="0"/>
                </a:spcBef>
                <a:buFontTx/>
                <a:buNone/>
              </a:pPr>
              <a:r>
                <a:rPr lang="en-US" altLang="en-US" sz="1800" dirty="0">
                  <a:solidFill>
                    <a:srgbClr val="000000"/>
                  </a:solidFill>
                  <a:latin typeface="Times New Roman" panose="02020603050405020304" pitchFamily="18" charset="0"/>
                  <a:ea typeface="ヒラギノ角ゴ Pro W3" pitchFamily="1" charset="-128"/>
                </a:rPr>
                <a:t>		</a:t>
              </a:r>
              <a:r>
                <a:rPr lang="en-US" altLang="en-US" sz="1800" b="1" dirty="0">
                  <a:solidFill>
                    <a:srgbClr val="000000"/>
                  </a:solidFill>
                  <a:latin typeface="Times New Roman" panose="02020603050405020304" pitchFamily="18" charset="0"/>
                  <a:ea typeface="ヒラギノ角ゴ Pro W3" pitchFamily="1" charset="-128"/>
                </a:rPr>
                <a:t>2. </a:t>
              </a:r>
              <a:r>
                <a:rPr lang="en-US" altLang="en-US" sz="1800" b="1" dirty="0">
                  <a:solidFill>
                    <a:srgbClr val="000000"/>
                  </a:solidFill>
                  <a:ea typeface="ヒラギノ角ゴ Pro W3" pitchFamily="1" charset="-128"/>
                </a:rPr>
                <a:t>Algebraic Concepts</a:t>
              </a:r>
            </a:p>
            <a:p>
              <a:pPr defTabSz="914400">
                <a:spcBef>
                  <a:spcPct val="0"/>
                </a:spcBef>
                <a:buFontTx/>
                <a:buNone/>
              </a:pPr>
              <a:r>
                <a:rPr lang="en-US" altLang="en-US" sz="1800" dirty="0">
                  <a:solidFill>
                    <a:srgbClr val="000000"/>
                  </a:solidFill>
                  <a:latin typeface="Times New Roman" panose="02020603050405020304" pitchFamily="18" charset="0"/>
                  <a:ea typeface="ヒラギノ角ゴ Pro W3" pitchFamily="1" charset="-128"/>
                </a:rPr>
                <a:t>		3. Geometry</a:t>
              </a:r>
            </a:p>
            <a:p>
              <a:pPr defTabSz="914400">
                <a:spcBef>
                  <a:spcPct val="0"/>
                </a:spcBef>
                <a:buFontTx/>
                <a:buNone/>
              </a:pPr>
              <a:r>
                <a:rPr lang="en-US" altLang="en-US" sz="1800" dirty="0">
                  <a:solidFill>
                    <a:srgbClr val="000000"/>
                  </a:solidFill>
                  <a:latin typeface="Times New Roman" panose="02020603050405020304" pitchFamily="18" charset="0"/>
                  <a:ea typeface="ヒラギノ角ゴ Pro W3" pitchFamily="1" charset="-128"/>
                </a:rPr>
                <a:t>		4. Measurement, Data, and Probability</a:t>
              </a:r>
              <a:endParaRPr lang="en-US" altLang="en-US" sz="1800" dirty="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CCD8F46E-AEE8-44A2-9DED-39E9F2D5068A}"/>
              </a:ext>
            </a:extLst>
          </p:cNvPr>
          <p:cNvSpPr>
            <a:spLocks noChangeShapeType="1"/>
          </p:cNvSpPr>
          <p:nvPr/>
        </p:nvSpPr>
        <p:spPr bwMode="auto">
          <a:xfrm>
            <a:off x="6294438" y="2006600"/>
            <a:ext cx="784225" cy="12573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7654" name="TextBox 2">
            <a:extLst>
              <a:ext uri="{FF2B5EF4-FFF2-40B4-BE49-F238E27FC236}">
                <a16:creationId xmlns:a16="http://schemas.microsoft.com/office/drawing/2014/main" id="{8778643E-D6D6-4327-9A13-1977B9BE3680}"/>
              </a:ext>
            </a:extLst>
          </p:cNvPr>
          <p:cNvSpPr txBox="1">
            <a:spLocks noChangeArrowheads="1"/>
          </p:cNvSpPr>
          <p:nvPr/>
        </p:nvSpPr>
        <p:spPr bwMode="auto">
          <a:xfrm>
            <a:off x="7042150" y="3311525"/>
            <a:ext cx="19796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ea typeface="ヒラギノ角ゴ Pro W3" pitchFamily="1" charset="-128"/>
              </a:rPr>
              <a:t>Operations and Algebraic Thinking</a:t>
            </a:r>
            <a:endParaRPr lang="en-US" altLang="en-US" sz="1800" dirty="0">
              <a:solidFill>
                <a:schemeClr val="tx1"/>
              </a:solidFill>
              <a:latin typeface="Arial" panose="020B0604020202020204" pitchFamily="34" charset="0"/>
              <a:ea typeface="ヒラギノ角ゴ Pro W3" pitchFamily="1"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34A7059-AFFB-4058-A64D-7F7D348B8D76}"/>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Downloading Standards </a:t>
            </a:r>
          </a:p>
        </p:txBody>
      </p:sp>
      <p:sp>
        <p:nvSpPr>
          <p:cNvPr id="46082" name="Content Placeholder 2">
            <a:extLst>
              <a:ext uri="{FF2B5EF4-FFF2-40B4-BE49-F238E27FC236}">
                <a16:creationId xmlns:a16="http://schemas.microsoft.com/office/drawing/2014/main" id="{3AF57D3A-F9FF-4662-A500-4D3BA1C50341}"/>
              </a:ext>
            </a:extLst>
          </p:cNvPr>
          <p:cNvSpPr>
            <a:spLocks noGrp="1"/>
          </p:cNvSpPr>
          <p:nvPr>
            <p:ph idx="1"/>
          </p:nvPr>
        </p:nvSpPr>
        <p:spPr>
          <a:xfrm>
            <a:off x="323850" y="1935798"/>
            <a:ext cx="8362950" cy="4030662"/>
          </a:xfrm>
        </p:spPr>
        <p:txBody>
          <a:bodyPr/>
          <a:lstStyle/>
          <a:p>
            <a:pPr>
              <a:defRPr/>
            </a:pP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Download the standards</a:t>
            </a:r>
            <a:r>
              <a:rPr lang="en-US" altLang="en-US" u="sng"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 </a:t>
            </a:r>
            <a:r>
              <a:rPr lang="en-US" altLang="en-US" dirty="0">
                <a:solidFill>
                  <a:schemeClr val="tx1"/>
                </a:solidFill>
                <a:ea typeface="ＭＳ Ｐゴシック" panose="020B0600070205080204" pitchFamily="34" charset="-128"/>
              </a:rPr>
              <a:t>for your content area.</a:t>
            </a:r>
          </a:p>
          <a:p>
            <a:pPr>
              <a:defRPr/>
            </a:pPr>
            <a:r>
              <a:rPr lang="en-US" altLang="en-US" dirty="0">
                <a:solidFill>
                  <a:schemeClr val="tx1"/>
                </a:solidFill>
                <a:ea typeface="ＭＳ Ｐゴシック" panose="020B0600070205080204" pitchFamily="34" charset="-128"/>
              </a:rPr>
              <a:t>Scan through the document and focus on your grade level/course.</a:t>
            </a:r>
          </a:p>
          <a:p>
            <a:pPr lvl="1">
              <a:defRPr/>
            </a:pPr>
            <a:r>
              <a:rPr lang="en-US" altLang="en-US" dirty="0">
                <a:ea typeface="ＭＳ Ｐゴシック" panose="020B0600070205080204" pitchFamily="34" charset="-128"/>
              </a:rPr>
              <a:t>How are the standards organized?</a:t>
            </a:r>
          </a:p>
          <a:p>
            <a:pPr lvl="1">
              <a:defRPr/>
            </a:pPr>
            <a:r>
              <a:rPr lang="en-US" altLang="en-US" dirty="0">
                <a:ea typeface="ＭＳ Ｐゴシック" panose="020B0600070205080204" pitchFamily="34" charset="-128"/>
              </a:rPr>
              <a:t>What questions might you have about the standards?</a:t>
            </a:r>
          </a:p>
        </p:txBody>
      </p:sp>
      <p:sp>
        <p:nvSpPr>
          <p:cNvPr id="29699" name="Footer Placeholder 3">
            <a:extLst>
              <a:ext uri="{FF2B5EF4-FFF2-40B4-BE49-F238E27FC236}">
                <a16:creationId xmlns:a16="http://schemas.microsoft.com/office/drawing/2014/main" id="{F7446F46-9F6A-49C2-8E01-7A2E2EC9844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29700" name="Slide Number Placeholder 4">
            <a:extLst>
              <a:ext uri="{FF2B5EF4-FFF2-40B4-BE49-F238E27FC236}">
                <a16:creationId xmlns:a16="http://schemas.microsoft.com/office/drawing/2014/main" id="{AA8E2E7A-317F-41C0-8A37-F1FCCF6FD4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22881554-EF01-425A-88D6-1CC1F79E1901}" type="slidenum">
              <a:rPr lang="en-US" altLang="en-US" sz="1200">
                <a:solidFill>
                  <a:schemeClr val="bg1"/>
                </a:solidFill>
              </a:rPr>
              <a:pPr>
                <a:spcBef>
                  <a:spcPct val="0"/>
                </a:spcBef>
                <a:buFontTx/>
                <a:buNone/>
              </a:pPr>
              <a:t>8</a:t>
            </a:fld>
            <a:endParaRPr lang="en-US" altLang="en-US" sz="12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6A1FA0D-A9EC-4481-8CFF-52522843DAAB}"/>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Vertical Progression of a Standard</a:t>
            </a:r>
          </a:p>
        </p:txBody>
      </p:sp>
      <p:sp>
        <p:nvSpPr>
          <p:cNvPr id="46082" name="Content Placeholder 2">
            <a:extLst>
              <a:ext uri="{FF2B5EF4-FFF2-40B4-BE49-F238E27FC236}">
                <a16:creationId xmlns:a16="http://schemas.microsoft.com/office/drawing/2014/main" id="{7DC65311-7368-4834-977D-168382E7EE50}"/>
              </a:ext>
            </a:extLst>
          </p:cNvPr>
          <p:cNvSpPr>
            <a:spLocks noGrp="1"/>
          </p:cNvSpPr>
          <p:nvPr>
            <p:ph idx="1"/>
          </p:nvPr>
        </p:nvSpPr>
        <p:spPr>
          <a:xfrm>
            <a:off x="323850" y="1646238"/>
            <a:ext cx="8362950" cy="4030662"/>
          </a:xfrm>
        </p:spPr>
        <p:txBody>
          <a:bodyPr/>
          <a:lstStyle/>
          <a:p>
            <a:pPr>
              <a:defRPr/>
            </a:pPr>
            <a:r>
              <a:rPr lang="en-US" altLang="en-US" dirty="0">
                <a:solidFill>
                  <a:schemeClr val="tx1"/>
                </a:solidFill>
                <a:ea typeface="ＭＳ Ｐゴシック" panose="020B0600070205080204" pitchFamily="34" charset="-128"/>
              </a:rPr>
              <a:t>The SAS Vertical Viewer offers a grade-by-grade progression of how the standards “grow.” </a:t>
            </a:r>
          </a:p>
          <a:p>
            <a:pPr>
              <a:defRPr/>
            </a:pPr>
            <a:r>
              <a:rPr lang="en-US" altLang="en-US" dirty="0">
                <a:solidFill>
                  <a:schemeClr val="tx1"/>
                </a:solidFill>
                <a:ea typeface="ＭＳ Ｐゴシック" panose="020B0600070205080204" pitchFamily="34" charset="-128"/>
              </a:rPr>
              <a:t>Access the </a:t>
            </a: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SAS Vertical Viewer </a:t>
            </a:r>
            <a:r>
              <a:rPr lang="en-US" altLang="en-US" dirty="0">
                <a:solidFill>
                  <a:schemeClr val="tx1"/>
                </a:solidFill>
                <a:ea typeface="ＭＳ Ｐゴシック" panose="020B0600070205080204" pitchFamily="34" charset="-128"/>
              </a:rPr>
              <a:t>and select a standard in your grade level. </a:t>
            </a:r>
          </a:p>
          <a:p>
            <a:pPr lvl="1">
              <a:defRPr/>
            </a:pPr>
            <a:r>
              <a:rPr lang="en-US" altLang="en-US" dirty="0">
                <a:ea typeface="ＭＳ Ｐゴシック" panose="020B0600070205080204" pitchFamily="34" charset="-128"/>
              </a:rPr>
              <a:t>What changes from grade to grade as you follow the standard through the grades?</a:t>
            </a:r>
          </a:p>
          <a:p>
            <a:pPr marL="744538" lvl="1" indent="-225425">
              <a:defRPr/>
            </a:pPr>
            <a:r>
              <a:rPr lang="en-US" altLang="en-US" dirty="0">
                <a:ea typeface="ＭＳ Ｐゴシック" panose="020B0600070205080204" pitchFamily="34" charset="-128"/>
              </a:rPr>
              <a:t> How does the standard grow in complexity?</a:t>
            </a:r>
          </a:p>
        </p:txBody>
      </p:sp>
      <p:sp>
        <p:nvSpPr>
          <p:cNvPr id="31747" name="Footer Placeholder 3">
            <a:extLst>
              <a:ext uri="{FF2B5EF4-FFF2-40B4-BE49-F238E27FC236}">
                <a16:creationId xmlns:a16="http://schemas.microsoft.com/office/drawing/2014/main" id="{7B64A9B0-EBA7-4B45-BEF0-B80EA71050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31748" name="Slide Number Placeholder 4">
            <a:extLst>
              <a:ext uri="{FF2B5EF4-FFF2-40B4-BE49-F238E27FC236}">
                <a16:creationId xmlns:a16="http://schemas.microsoft.com/office/drawing/2014/main" id="{902B95CF-5566-4D5D-99CF-880EBEC9D7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1472E239-AF1C-46EA-ADCA-2FE1C84354CF}" type="slidenum">
              <a:rPr lang="en-US" altLang="en-US" sz="1200">
                <a:solidFill>
                  <a:schemeClr val="bg1"/>
                </a:solidFill>
              </a:rPr>
              <a:pPr>
                <a:spcBef>
                  <a:spcPct val="0"/>
                </a:spcBef>
                <a:buFontTx/>
                <a:buNone/>
              </a:pPr>
              <a:t>9</a:t>
            </a:fld>
            <a:endParaRPr lang="en-US" altLang="en-US" sz="120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SAS Color Profile">
      <a:dk1>
        <a:srgbClr val="241E14"/>
      </a:dk1>
      <a:lt1>
        <a:sysClr val="window" lastClr="FFFFFF"/>
      </a:lt1>
      <a:dk2>
        <a:srgbClr val="3072BB"/>
      </a:dk2>
      <a:lt2>
        <a:srgbClr val="F1EBD7"/>
      </a:lt2>
      <a:accent1>
        <a:srgbClr val="4F81BD"/>
      </a:accent1>
      <a:accent2>
        <a:srgbClr val="CDCB1C"/>
      </a:accent2>
      <a:accent3>
        <a:srgbClr val="2D8EFF"/>
      </a:accent3>
      <a:accent4>
        <a:srgbClr val="95C2F8"/>
      </a:accent4>
      <a:accent5>
        <a:srgbClr val="FFDE00"/>
      </a:accent5>
      <a:accent6>
        <a:srgbClr val="0B3162"/>
      </a:accent6>
      <a:hlink>
        <a:srgbClr val="DCD3B6"/>
      </a:hlink>
      <a:folHlink>
        <a:srgbClr val="CCCCCC"/>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30411</TotalTime>
  <Words>2171</Words>
  <Application>Microsoft Office PowerPoint</Application>
  <PresentationFormat>On-screen Show (4:3)</PresentationFormat>
  <Paragraphs>290</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Arial Black</vt:lpstr>
      <vt:lpstr>Calibri</vt:lpstr>
      <vt:lpstr>Calibri Light</vt:lpstr>
      <vt:lpstr>Cambria</vt:lpstr>
      <vt:lpstr>Chalkboard</vt:lpstr>
      <vt:lpstr>Chalkboard Bold</vt:lpstr>
      <vt:lpstr>Geneva</vt:lpstr>
      <vt:lpstr>Georgia</vt:lpstr>
      <vt:lpstr>Times New Roman</vt:lpstr>
      <vt:lpstr>Trebuchet MS Bold</vt:lpstr>
      <vt:lpstr>Verdana</vt:lpstr>
      <vt:lpstr>Wingdings</vt:lpstr>
      <vt:lpstr>Office Theme</vt:lpstr>
      <vt:lpstr>PowerPoint Presentation</vt:lpstr>
      <vt:lpstr>Importance of Standards</vt:lpstr>
      <vt:lpstr>PA Core Standards  </vt:lpstr>
      <vt:lpstr>PowerPoint Presentation</vt:lpstr>
      <vt:lpstr>PowerPoint Presentation</vt:lpstr>
      <vt:lpstr>PowerPoint Presentation</vt:lpstr>
      <vt:lpstr>PowerPoint Presentation</vt:lpstr>
      <vt:lpstr>Downloading Standards </vt:lpstr>
      <vt:lpstr>Vertical Progression of a Standard</vt:lpstr>
      <vt:lpstr>Emphasis Guides</vt:lpstr>
      <vt:lpstr>PowerPoint Presentation</vt:lpstr>
      <vt:lpstr>PowerPoint Presentation</vt:lpstr>
      <vt:lpstr>Emphasis Guides</vt:lpstr>
      <vt:lpstr>Anchor and Eligible Content </vt:lpstr>
      <vt:lpstr>PowerPoint Presentation</vt:lpstr>
      <vt:lpstr>PowerPoint Presentation</vt:lpstr>
      <vt:lpstr>Downloading AA/EC </vt:lpstr>
      <vt:lpstr>Understanding AA/EC </vt:lpstr>
      <vt:lpstr>Standards and Rigor</vt:lpstr>
      <vt:lpstr>      Let’s Review Depth of Knowledge (DOK)</vt:lpstr>
      <vt:lpstr>PowerPoint Presentation</vt:lpstr>
      <vt:lpstr>Webb’s DOK</vt:lpstr>
      <vt:lpstr>Depth of Knowledge</vt:lpstr>
      <vt:lpstr>PowerPoint Presentation</vt:lpstr>
      <vt:lpstr>Remember…</vt:lpstr>
      <vt:lpstr>Remember…</vt:lpstr>
      <vt:lpstr>For Reflection…</vt:lpstr>
    </vt:vector>
  </TitlesOfParts>
  <Company>3rdL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Jaroslaw Pulit</dc:creator>
  <cp:lastModifiedBy>Jacqueline Steber</cp:lastModifiedBy>
  <cp:revision>417</cp:revision>
  <cp:lastPrinted>2012-07-10T15:29:59Z</cp:lastPrinted>
  <dcterms:created xsi:type="dcterms:W3CDTF">2012-05-12T16:07:34Z</dcterms:created>
  <dcterms:modified xsi:type="dcterms:W3CDTF">2021-11-16T20:08:33Z</dcterms:modified>
</cp:coreProperties>
</file>